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ppt/tags/tag8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9.xml" ContentType="application/vnd.openxmlformats-officedocument.presentationml.tags+xml"/>
  <Override PartName="/ppt/notesSlides/notesSlide7.xml" ContentType="application/vnd.openxmlformats-officedocument.presentationml.notesSlide+xml"/>
  <Override PartName="/ppt/tags/tag10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1.xml" ContentType="application/vnd.openxmlformats-officedocument.presentationml.tags+xml"/>
  <Override PartName="/ppt/notesSlides/notesSlide11.xml" ContentType="application/vnd.openxmlformats-officedocument.presentationml.notesSlide+xml"/>
  <Override PartName="/ppt/tags/tag12.xml" ContentType="application/vnd.openxmlformats-officedocument.presentationml.tags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50" r:id="rId1"/>
  </p:sldMasterIdLst>
  <p:notesMasterIdLst>
    <p:notesMasterId r:id="rId15"/>
  </p:notesMasterIdLst>
  <p:handoutMasterIdLst>
    <p:handoutMasterId r:id="rId16"/>
  </p:handoutMasterIdLst>
  <p:sldIdLst>
    <p:sldId id="930" r:id="rId2"/>
    <p:sldId id="974" r:id="rId3"/>
    <p:sldId id="959" r:id="rId4"/>
    <p:sldId id="972" r:id="rId5"/>
    <p:sldId id="961" r:id="rId6"/>
    <p:sldId id="973" r:id="rId7"/>
    <p:sldId id="962" r:id="rId8"/>
    <p:sldId id="965" r:id="rId9"/>
    <p:sldId id="966" r:id="rId10"/>
    <p:sldId id="964" r:id="rId11"/>
    <p:sldId id="968" r:id="rId12"/>
    <p:sldId id="970" r:id="rId13"/>
    <p:sldId id="960" r:id="rId14"/>
  </p:sldIdLst>
  <p:sldSz cx="9144000" cy="6858000" type="screen4x3"/>
  <p:notesSz cx="6797675" cy="9928225"/>
  <p:custDataLst>
    <p:tags r:id="rId17"/>
  </p:custDataLst>
  <p:defaultTextStyle>
    <a:defPPr>
      <a:defRPr lang="de-DE"/>
    </a:defPPr>
    <a:lvl1pPr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Unicode MS" pitchFamily="-106" charset="0"/>
        <a:ea typeface="Arial Unicode MS" pitchFamily="-106" charset="0"/>
        <a:cs typeface="Arial Unicode MS" pitchFamily="-106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Unicode MS" pitchFamily="-106" charset="0"/>
        <a:ea typeface="Arial Unicode MS" pitchFamily="-106" charset="0"/>
        <a:cs typeface="Arial Unicode MS" pitchFamily="-106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Unicode MS" pitchFamily="-106" charset="0"/>
        <a:ea typeface="Arial Unicode MS" pitchFamily="-106" charset="0"/>
        <a:cs typeface="Arial Unicode MS" pitchFamily="-106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Unicode MS" pitchFamily="-106" charset="0"/>
        <a:ea typeface="Arial Unicode MS" pitchFamily="-106" charset="0"/>
        <a:cs typeface="Arial Unicode MS" pitchFamily="-106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Unicode MS" pitchFamily="-106" charset="0"/>
        <a:ea typeface="Arial Unicode MS" pitchFamily="-106" charset="0"/>
        <a:cs typeface="Arial Unicode MS" pitchFamily="-106" charset="0"/>
      </a:defRPr>
    </a:lvl5pPr>
    <a:lvl6pPr marL="2286000" algn="l" defTabSz="457200" rtl="0" eaLnBrk="1" latinLnBrk="0" hangingPunct="1">
      <a:defRPr sz="1400" kern="1200">
        <a:solidFill>
          <a:schemeClr val="tx1"/>
        </a:solidFill>
        <a:latin typeface="Arial Unicode MS" pitchFamily="-106" charset="0"/>
        <a:ea typeface="Arial Unicode MS" pitchFamily="-106" charset="0"/>
        <a:cs typeface="Arial Unicode MS" pitchFamily="-106" charset="0"/>
      </a:defRPr>
    </a:lvl6pPr>
    <a:lvl7pPr marL="2743200" algn="l" defTabSz="457200" rtl="0" eaLnBrk="1" latinLnBrk="0" hangingPunct="1">
      <a:defRPr sz="1400" kern="1200">
        <a:solidFill>
          <a:schemeClr val="tx1"/>
        </a:solidFill>
        <a:latin typeface="Arial Unicode MS" pitchFamily="-106" charset="0"/>
        <a:ea typeface="Arial Unicode MS" pitchFamily="-106" charset="0"/>
        <a:cs typeface="Arial Unicode MS" pitchFamily="-106" charset="0"/>
      </a:defRPr>
    </a:lvl7pPr>
    <a:lvl8pPr marL="3200400" algn="l" defTabSz="457200" rtl="0" eaLnBrk="1" latinLnBrk="0" hangingPunct="1">
      <a:defRPr sz="1400" kern="1200">
        <a:solidFill>
          <a:schemeClr val="tx1"/>
        </a:solidFill>
        <a:latin typeface="Arial Unicode MS" pitchFamily="-106" charset="0"/>
        <a:ea typeface="Arial Unicode MS" pitchFamily="-106" charset="0"/>
        <a:cs typeface="Arial Unicode MS" pitchFamily="-106" charset="0"/>
      </a:defRPr>
    </a:lvl8pPr>
    <a:lvl9pPr marL="3657600" algn="l" defTabSz="457200" rtl="0" eaLnBrk="1" latinLnBrk="0" hangingPunct="1">
      <a:defRPr sz="1400" kern="1200">
        <a:solidFill>
          <a:schemeClr val="tx1"/>
        </a:solidFill>
        <a:latin typeface="Arial Unicode MS" pitchFamily="-106" charset="0"/>
        <a:ea typeface="Arial Unicode MS" pitchFamily="-106" charset="0"/>
        <a:cs typeface="Arial Unicode MS" pitchFamily="-106" charset="0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6">
          <p15:clr>
            <a:srgbClr val="A4A3A4"/>
          </p15:clr>
        </p15:guide>
        <p15:guide id="2" pos="212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7A6"/>
    <a:srgbClr val="004290"/>
    <a:srgbClr val="9CB5DF"/>
    <a:srgbClr val="AABBD9"/>
    <a:srgbClr val="617DAB"/>
    <a:srgbClr val="00418F"/>
    <a:srgbClr val="66A1DB"/>
    <a:srgbClr val="3E5C93"/>
    <a:srgbClr val="456399"/>
    <a:srgbClr val="E73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99" autoAdjust="0"/>
    <p:restoredTop sz="85831" autoAdjust="0"/>
  </p:normalViewPr>
  <p:slideViewPr>
    <p:cSldViewPr snapToGrid="0">
      <p:cViewPr varScale="1">
        <p:scale>
          <a:sx n="94" d="100"/>
          <a:sy n="94" d="100"/>
        </p:scale>
        <p:origin x="1122" y="96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456"/>
    </p:cViewPr>
  </p:sorterViewPr>
  <p:notesViewPr>
    <p:cSldViewPr snapToGrid="0">
      <p:cViewPr>
        <p:scale>
          <a:sx n="100" d="100"/>
          <a:sy n="100" d="100"/>
        </p:scale>
        <p:origin x="3570" y="-1002"/>
      </p:cViewPr>
      <p:guideLst>
        <p:guide orient="horz" pos="3106"/>
        <p:guide pos="2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0475" y="0"/>
            <a:ext cx="29972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9" tIns="46946" rIns="93909" bIns="46946" numCol="1" anchor="t" anchorCtr="0" compatLnSpc="1">
            <a:prstTxWarp prst="textNoShape">
              <a:avLst/>
            </a:prstTxWarp>
          </a:bodyPr>
          <a:lstStyle>
            <a:lvl1pPr algn="r" defTabSz="4422775">
              <a:defRPr sz="1800">
                <a:latin typeface="Arial Unicode M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12725" y="9482138"/>
            <a:ext cx="2927350" cy="44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9" tIns="46946" rIns="93909" bIns="46946" numCol="1" anchor="b" anchorCtr="0" compatLnSpc="1">
            <a:prstTxWarp prst="textNoShape">
              <a:avLst/>
            </a:prstTxWarp>
          </a:bodyPr>
          <a:lstStyle>
            <a:lvl1pPr algn="l" defTabSz="4422775">
              <a:defRPr sz="1800">
                <a:latin typeface="Arial Unicode M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586163" y="9482138"/>
            <a:ext cx="2998787" cy="44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9" tIns="46946" rIns="93909" bIns="46946" numCol="1" anchor="b" anchorCtr="0" compatLnSpc="1">
            <a:prstTxWarp prst="textNoShape">
              <a:avLst/>
            </a:prstTxWarp>
          </a:bodyPr>
          <a:lstStyle>
            <a:lvl1pPr algn="r" defTabSz="4422775">
              <a:defRPr sz="1800">
                <a:latin typeface="Arial Unicode M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6499225" y="0"/>
            <a:ext cx="179388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641" tIns="45829" rIns="91641" bIns="45829">
            <a:prstTxWarp prst="textNoShape">
              <a:avLst/>
            </a:prstTxWarp>
            <a:spAutoFit/>
          </a:bodyPr>
          <a:lstStyle/>
          <a:p>
            <a:pPr algn="r" defTabSz="4422775">
              <a:defRPr/>
            </a:pPr>
            <a:endParaRPr lang="en-US" sz="1800">
              <a:latin typeface="Arial Unicode MS" charset="0"/>
              <a:ea typeface="+mn-ea"/>
              <a:cs typeface="+mn-cs"/>
            </a:endParaRPr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566738" y="0"/>
            <a:ext cx="4505325" cy="37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982" tIns="45481" rIns="90982" bIns="45481">
            <a:prstTxWarp prst="textNoShape">
              <a:avLst/>
            </a:prstTxWarp>
            <a:spAutoFit/>
          </a:bodyPr>
          <a:lstStyle/>
          <a:p>
            <a:pPr algn="l" defTabSz="4422775">
              <a:defRPr/>
            </a:pPr>
            <a:endParaRPr lang="en-US" sz="1800">
              <a:latin typeface="Arial Unicode MS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0861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735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9" tIns="46946" rIns="93909" bIns="46946" numCol="1" anchor="t" anchorCtr="0" compatLnSpc="1">
            <a:prstTxWarp prst="textNoShape">
              <a:avLst/>
            </a:prstTxWarp>
          </a:bodyPr>
          <a:lstStyle>
            <a:lvl1pPr algn="l" defTabSz="4422775">
              <a:defRPr sz="1800">
                <a:latin typeface="Arial Unicode M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4288" y="0"/>
            <a:ext cx="2951162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9" tIns="46946" rIns="93909" bIns="46946" numCol="1" anchor="t" anchorCtr="0" compatLnSpc="1">
            <a:prstTxWarp prst="textNoShape">
              <a:avLst/>
            </a:prstTxWarp>
          </a:bodyPr>
          <a:lstStyle>
            <a:lvl1pPr algn="r" defTabSz="4422775">
              <a:defRPr sz="1800">
                <a:latin typeface="Arial Unicode M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4238" y="723900"/>
            <a:ext cx="5005387" cy="37544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722813"/>
            <a:ext cx="4957762" cy="448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9" tIns="46946" rIns="93909" bIns="469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27350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9" tIns="46946" rIns="93909" bIns="46946" numCol="1" anchor="b" anchorCtr="0" compatLnSpc="1">
            <a:prstTxWarp prst="textNoShape">
              <a:avLst/>
            </a:prstTxWarp>
          </a:bodyPr>
          <a:lstStyle>
            <a:lvl1pPr algn="l" defTabSz="4422775">
              <a:defRPr sz="1800">
                <a:latin typeface="Arial Unicode M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4288" y="9444038"/>
            <a:ext cx="2951162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9" tIns="46946" rIns="93909" bIns="46946" numCol="1" anchor="b" anchorCtr="0" compatLnSpc="1">
            <a:prstTxWarp prst="textNoShape">
              <a:avLst/>
            </a:prstTxWarp>
          </a:bodyPr>
          <a:lstStyle>
            <a:lvl1pPr algn="r" defTabSz="4422775">
              <a:defRPr sz="1800">
                <a:latin typeface="Arial Unicode MS" pitchFamily="-108" charset="0"/>
                <a:ea typeface="Arial Unicode MS" pitchFamily="-108" charset="0"/>
                <a:cs typeface="Arial Unicode MS" pitchFamily="-108" charset="0"/>
              </a:defRPr>
            </a:lvl1pPr>
          </a:lstStyle>
          <a:p>
            <a:pPr>
              <a:defRPr/>
            </a:pPr>
            <a:fld id="{D197666C-D6B8-904D-B8F2-816FE66458F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0155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 Unicode MS" pitchFamily="-108" charset="0"/>
        <a:cs typeface="Arial Unicode MS" pitchFamily="-10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 Unicode MS" pitchFamily="-108" charset="0"/>
        <a:cs typeface="Arial Unicode MS" pitchFamily="-10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 Unicode MS" pitchFamily="-108" charset="0"/>
        <a:cs typeface="Arial Unicode MS" pitchFamily="-10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 Unicode MS" pitchFamily="-108" charset="0"/>
        <a:cs typeface="Arial Unicode MS" pitchFamily="-10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 Unicode MS" pitchFamily="-108" charset="0"/>
        <a:cs typeface="Arial Unicode MS" pitchFamily="-10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97666C-D6B8-904D-B8F2-816FE66458F0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97666C-D6B8-904D-B8F2-816FE66458F0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58573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 err="1"/>
              <a:t>Implementations</a:t>
            </a:r>
            <a:endParaRPr lang="de-DE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de-DE" dirty="0" err="1"/>
              <a:t>iWARP</a:t>
            </a:r>
            <a:endParaRPr lang="de-DE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de-DE" dirty="0" err="1"/>
              <a:t>InfiniBand</a:t>
            </a:r>
            <a:r>
              <a:rPr lang="de-DE" dirty="0"/>
              <a:t> (Verbs)</a:t>
            </a:r>
          </a:p>
          <a:p>
            <a:pPr marL="628650" marR="0" lvl="1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RDMA </a:t>
            </a:r>
            <a:r>
              <a:rPr lang="de-DE" dirty="0" err="1"/>
              <a:t>over</a:t>
            </a:r>
            <a:r>
              <a:rPr lang="de-DE" dirty="0"/>
              <a:t> </a:t>
            </a:r>
            <a:r>
              <a:rPr lang="de-DE" dirty="0" err="1"/>
              <a:t>Converged</a:t>
            </a:r>
            <a:r>
              <a:rPr lang="de-DE" dirty="0"/>
              <a:t> Ethernet (</a:t>
            </a:r>
            <a:r>
              <a:rPr lang="de-DE" dirty="0" err="1"/>
              <a:t>RoCE</a:t>
            </a:r>
            <a:r>
              <a:rPr lang="de-DE" dirty="0"/>
              <a:t>)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But	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de-DE" dirty="0"/>
              <a:t>Software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de-DE" dirty="0"/>
              <a:t>New</a:t>
            </a:r>
            <a:r>
              <a:rPr lang="de-DE" baseline="0" dirty="0"/>
              <a:t> </a:t>
            </a:r>
            <a:r>
              <a:rPr lang="de-DE" baseline="0" dirty="0" err="1"/>
              <a:t>Paradigms</a:t>
            </a:r>
            <a:endParaRPr lang="de-DE" baseline="0" dirty="0"/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de-DE" baseline="0" dirty="0"/>
              <a:t>Non trivial </a:t>
            </a:r>
            <a:r>
              <a:rPr lang="de-DE" baseline="0" dirty="0" err="1"/>
              <a:t>implementation</a:t>
            </a:r>
            <a:endParaRPr lang="de-DE" baseline="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de-DE" baseline="0" dirty="0"/>
              <a:t>Hardware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de-DE" baseline="0" dirty="0"/>
              <a:t>NIC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de-DE" baseline="0" dirty="0"/>
              <a:t>Networking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97666C-D6B8-904D-B8F2-816FE66458F0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28066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B87B-7B9D-994A-9722-1EA842A86A47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926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High </a:t>
            </a:r>
            <a:r>
              <a:rPr lang="de-DE" dirty="0" err="1"/>
              <a:t>line</a:t>
            </a:r>
            <a:r>
              <a:rPr lang="de-DE" dirty="0"/>
              <a:t> </a:t>
            </a:r>
            <a:r>
              <a:rPr lang="de-DE" dirty="0" err="1"/>
              <a:t>rates</a:t>
            </a:r>
            <a:r>
              <a:rPr lang="de-DE" dirty="0"/>
              <a:t> vs. </a:t>
            </a:r>
            <a:r>
              <a:rPr lang="de-DE" dirty="0" err="1"/>
              <a:t>small</a:t>
            </a:r>
            <a:r>
              <a:rPr lang="de-DE" dirty="0"/>
              <a:t> </a:t>
            </a:r>
            <a:r>
              <a:rPr lang="de-DE" dirty="0" err="1"/>
              <a:t>packets</a:t>
            </a:r>
            <a:endParaRPr lang="de-DE" dirty="0"/>
          </a:p>
          <a:p>
            <a:r>
              <a:rPr lang="de-DE" b="1" dirty="0" err="1"/>
              <a:t>Copy</a:t>
            </a:r>
            <a:r>
              <a:rPr lang="de-DE" b="1" dirty="0"/>
              <a:t> </a:t>
            </a:r>
            <a:r>
              <a:rPr lang="de-DE" b="1" dirty="0" err="1"/>
              <a:t>Operations</a:t>
            </a:r>
            <a:r>
              <a:rPr lang="de-DE" b="1" dirty="0"/>
              <a:t>!</a:t>
            </a:r>
          </a:p>
          <a:p>
            <a:endParaRPr lang="de-DE" dirty="0"/>
          </a:p>
          <a:p>
            <a:r>
              <a:rPr lang="de-DE" dirty="0" err="1"/>
              <a:t>Does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matter in </a:t>
            </a:r>
            <a:r>
              <a:rPr lang="de-DE" dirty="0" err="1"/>
              <a:t>comparison</a:t>
            </a:r>
            <a:r>
              <a:rPr lang="de-DE" baseline="0" dirty="0"/>
              <a:t> </a:t>
            </a:r>
            <a:r>
              <a:rPr lang="de-DE" baseline="0" dirty="0" err="1"/>
              <a:t>to</a:t>
            </a:r>
            <a:r>
              <a:rPr lang="de-DE" baseline="0" dirty="0"/>
              <a:t> </a:t>
            </a:r>
            <a:r>
              <a:rPr lang="de-DE" baseline="0" dirty="0" err="1"/>
              <a:t>application</a:t>
            </a:r>
            <a:r>
              <a:rPr lang="de-DE" baseline="0" dirty="0"/>
              <a:t> </a:t>
            </a:r>
            <a:r>
              <a:rPr lang="de-DE" baseline="0" dirty="0" err="1"/>
              <a:t>overhead</a:t>
            </a:r>
            <a:r>
              <a:rPr lang="de-DE" baseline="0" dirty="0"/>
              <a:t>?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B87B-7B9D-994A-9722-1EA842A86A4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2721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 err="1"/>
              <a:t>Implementations</a:t>
            </a:r>
            <a:endParaRPr lang="de-DE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de-DE" dirty="0" err="1"/>
              <a:t>iWARP</a:t>
            </a:r>
            <a:endParaRPr lang="de-DE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de-DE" dirty="0" err="1"/>
              <a:t>InfiniBand</a:t>
            </a:r>
            <a:r>
              <a:rPr lang="de-DE" dirty="0"/>
              <a:t> (Verbs)</a:t>
            </a:r>
          </a:p>
          <a:p>
            <a:pPr marL="628650" marR="0" lvl="1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RDMA </a:t>
            </a:r>
            <a:r>
              <a:rPr lang="de-DE" dirty="0" err="1"/>
              <a:t>over</a:t>
            </a:r>
            <a:r>
              <a:rPr lang="de-DE" dirty="0"/>
              <a:t> </a:t>
            </a:r>
            <a:r>
              <a:rPr lang="de-DE" dirty="0" err="1"/>
              <a:t>Converged</a:t>
            </a:r>
            <a:r>
              <a:rPr lang="de-DE" dirty="0"/>
              <a:t> Ethernet (</a:t>
            </a:r>
            <a:r>
              <a:rPr lang="de-DE" dirty="0" err="1"/>
              <a:t>RoCE</a:t>
            </a:r>
            <a:r>
              <a:rPr lang="de-DE" dirty="0"/>
              <a:t>)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But	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de-DE" dirty="0"/>
              <a:t>Software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de-DE" dirty="0"/>
              <a:t>New</a:t>
            </a:r>
            <a:r>
              <a:rPr lang="de-DE" baseline="0" dirty="0"/>
              <a:t> </a:t>
            </a:r>
            <a:r>
              <a:rPr lang="de-DE" baseline="0" dirty="0" err="1"/>
              <a:t>Paradigms</a:t>
            </a:r>
            <a:endParaRPr lang="de-DE" baseline="0" dirty="0"/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de-DE" baseline="0" dirty="0"/>
              <a:t>Non trivial </a:t>
            </a:r>
            <a:r>
              <a:rPr lang="de-DE" baseline="0" dirty="0" err="1"/>
              <a:t>implementation</a:t>
            </a:r>
            <a:endParaRPr lang="de-DE" baseline="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de-DE" baseline="0" dirty="0"/>
              <a:t>Hardware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de-DE" baseline="0" dirty="0"/>
              <a:t>NIC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de-DE" baseline="0" dirty="0"/>
              <a:t>Networking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97666C-D6B8-904D-B8F2-816FE66458F0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9194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Packet Processing Engine </a:t>
            </a:r>
            <a:r>
              <a:rPr lang="de-DE" dirty="0" err="1"/>
              <a:t>within</a:t>
            </a:r>
            <a:r>
              <a:rPr lang="de-DE" baseline="0" dirty="0"/>
              <a:t> Kernel</a:t>
            </a:r>
          </a:p>
          <a:p>
            <a:r>
              <a:rPr lang="de-DE" b="1" baseline="0" dirty="0"/>
              <a:t>Rules </a:t>
            </a:r>
            <a:r>
              <a:rPr lang="de-DE" b="1" baseline="0" dirty="0" err="1"/>
              <a:t>comprise</a:t>
            </a:r>
            <a:r>
              <a:rPr lang="de-DE" b="1" baseline="0" dirty="0"/>
              <a:t> </a:t>
            </a:r>
            <a:r>
              <a:rPr lang="de-DE" b="1" baseline="0" dirty="0" err="1"/>
              <a:t>Condition</a:t>
            </a:r>
            <a:r>
              <a:rPr lang="de-DE" b="1" baseline="0" dirty="0"/>
              <a:t> </a:t>
            </a:r>
            <a:r>
              <a:rPr lang="de-DE" b="1" baseline="0" dirty="0" err="1"/>
              <a:t>and</a:t>
            </a:r>
            <a:r>
              <a:rPr lang="de-DE" b="1" baseline="0" dirty="0"/>
              <a:t> </a:t>
            </a:r>
            <a:r>
              <a:rPr lang="de-DE" b="1" baseline="0" dirty="0" err="1"/>
              <a:t>Processor</a:t>
            </a:r>
            <a:endParaRPr lang="de-DE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B87B-7B9D-994A-9722-1EA842A86A4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307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Packet Processing Engine </a:t>
            </a:r>
            <a:r>
              <a:rPr lang="de-DE" dirty="0" err="1"/>
              <a:t>within</a:t>
            </a:r>
            <a:r>
              <a:rPr lang="de-DE" baseline="0" dirty="0"/>
              <a:t> Kernel</a:t>
            </a:r>
          </a:p>
          <a:p>
            <a:r>
              <a:rPr lang="de-DE" b="1" baseline="0" dirty="0"/>
              <a:t>Rules </a:t>
            </a:r>
            <a:r>
              <a:rPr lang="de-DE" b="1" baseline="0" dirty="0" err="1"/>
              <a:t>comprise</a:t>
            </a:r>
            <a:r>
              <a:rPr lang="de-DE" b="1" baseline="0" dirty="0"/>
              <a:t> </a:t>
            </a:r>
            <a:r>
              <a:rPr lang="de-DE" b="1" baseline="0" dirty="0" err="1"/>
              <a:t>Condition</a:t>
            </a:r>
            <a:r>
              <a:rPr lang="de-DE" b="1" baseline="0" dirty="0"/>
              <a:t> </a:t>
            </a:r>
            <a:r>
              <a:rPr lang="de-DE" b="1" baseline="0" dirty="0" err="1"/>
              <a:t>and</a:t>
            </a:r>
            <a:r>
              <a:rPr lang="de-DE" b="1" baseline="0" dirty="0"/>
              <a:t> </a:t>
            </a:r>
            <a:r>
              <a:rPr lang="de-DE" b="1" baseline="0" dirty="0" err="1"/>
              <a:t>Processor</a:t>
            </a:r>
            <a:endParaRPr lang="de-DE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B87B-7B9D-994A-9722-1EA842A86A4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973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de-DE" dirty="0" err="1"/>
              <a:t>Each</a:t>
            </a:r>
            <a:r>
              <a:rPr lang="de-DE" dirty="0"/>
              <a:t> i7 4th gen 3,6GHz 8GB RAM</a:t>
            </a:r>
          </a:p>
          <a:p>
            <a:pPr marL="171450" indent="-171450">
              <a:buFontTx/>
              <a:buChar char="-"/>
            </a:pPr>
            <a:r>
              <a:rPr lang="de-DE" dirty="0"/>
              <a:t>Intel x540 10GbE</a:t>
            </a:r>
            <a:endParaRPr lang="de-DE" baseline="0" dirty="0"/>
          </a:p>
          <a:p>
            <a:pPr marL="171450" indent="-171450">
              <a:buFontTx/>
              <a:buChar char="-"/>
            </a:pPr>
            <a:r>
              <a:rPr lang="de-DE" baseline="0" dirty="0"/>
              <a:t>Netgear </a:t>
            </a:r>
            <a:r>
              <a:rPr lang="de-DE" baseline="0" dirty="0" err="1"/>
              <a:t>Prosafe</a:t>
            </a:r>
            <a:r>
              <a:rPr lang="de-DE" baseline="0" dirty="0"/>
              <a:t> 10GbE Switch (</a:t>
            </a:r>
            <a:r>
              <a:rPr lang="de-DE" baseline="0" dirty="0" err="1"/>
              <a:t>copper</a:t>
            </a:r>
            <a:r>
              <a:rPr lang="de-DE" baseline="0" dirty="0"/>
              <a:t>)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B87B-7B9D-994A-9722-1EA842A86A4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0629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de-DE" dirty="0"/>
              <a:t>16 Byte</a:t>
            </a:r>
            <a:r>
              <a:rPr lang="de-DE" baseline="0" dirty="0"/>
              <a:t> </a:t>
            </a:r>
            <a:r>
              <a:rPr lang="de-DE" baseline="0" dirty="0" err="1"/>
              <a:t>random</a:t>
            </a:r>
            <a:r>
              <a:rPr lang="de-DE" baseline="0" dirty="0"/>
              <a:t> </a:t>
            </a:r>
            <a:r>
              <a:rPr lang="de-DE" baseline="0" dirty="0" err="1"/>
              <a:t>alphanumeric</a:t>
            </a:r>
            <a:r>
              <a:rPr lang="de-DE" baseline="0" dirty="0"/>
              <a:t> </a:t>
            </a:r>
            <a:r>
              <a:rPr lang="de-DE" baseline="0" dirty="0" err="1"/>
              <a:t>key</a:t>
            </a:r>
            <a:endParaRPr lang="de-DE" dirty="0"/>
          </a:p>
          <a:p>
            <a:pPr marL="171450" indent="-171450">
              <a:buFontTx/>
              <a:buChar char="-"/>
            </a:pP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/>
              <a:t>test</a:t>
            </a:r>
            <a:r>
              <a:rPr lang="de-DE" dirty="0"/>
              <a:t> 30x</a:t>
            </a:r>
          </a:p>
          <a:p>
            <a:pPr marL="171450" indent="-171450">
              <a:buFontTx/>
              <a:buChar char="-"/>
            </a:pPr>
            <a:r>
              <a:rPr lang="de-DE" dirty="0" err="1"/>
              <a:t>Adapted</a:t>
            </a:r>
            <a:r>
              <a:rPr lang="de-DE" dirty="0"/>
              <a:t> </a:t>
            </a:r>
            <a:r>
              <a:rPr lang="de-DE" dirty="0" err="1"/>
              <a:t>Memcached</a:t>
            </a:r>
            <a:r>
              <a:rPr lang="de-DE" baseline="0" dirty="0"/>
              <a:t> </a:t>
            </a:r>
            <a:r>
              <a:rPr lang="de-DE" baseline="0" dirty="0" err="1"/>
              <a:t>using</a:t>
            </a:r>
            <a:r>
              <a:rPr lang="de-DE" baseline="0" dirty="0"/>
              <a:t> multiple UDP </a:t>
            </a:r>
            <a:r>
              <a:rPr lang="de-DE" baseline="0" dirty="0" err="1"/>
              <a:t>sockets</a:t>
            </a:r>
            <a:endParaRPr lang="de-DE" baseline="0" dirty="0"/>
          </a:p>
          <a:p>
            <a:pPr marL="171450" indent="-171450">
              <a:buFontTx/>
              <a:buChar char="-"/>
            </a:pPr>
            <a:r>
              <a:rPr lang="de-DE" baseline="0" dirty="0" err="1"/>
              <a:t>Memaslap</a:t>
            </a:r>
            <a:endParaRPr lang="de-DE" baseline="0" dirty="0"/>
          </a:p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B87B-7B9D-994A-9722-1EA842A86A4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2136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de-DE" dirty="0"/>
              <a:t>Single</a:t>
            </a:r>
            <a:r>
              <a:rPr lang="de-DE" baseline="0" dirty="0"/>
              <a:t> </a:t>
            </a:r>
            <a:r>
              <a:rPr lang="de-DE" baseline="0" dirty="0" err="1"/>
              <a:t>indexed</a:t>
            </a:r>
            <a:r>
              <a:rPr lang="de-DE" baseline="0" dirty="0"/>
              <a:t> </a:t>
            </a:r>
            <a:r>
              <a:rPr lang="de-DE" baseline="0" dirty="0" err="1"/>
              <a:t>Inno</a:t>
            </a:r>
            <a:r>
              <a:rPr lang="de-DE" baseline="0" dirty="0"/>
              <a:t> DB </a:t>
            </a:r>
            <a:r>
              <a:rPr lang="de-DE" baseline="0" dirty="0" err="1"/>
              <a:t>table</a:t>
            </a:r>
            <a:r>
              <a:rPr lang="de-DE" baseline="0" dirty="0"/>
              <a:t> – </a:t>
            </a:r>
            <a:r>
              <a:rPr lang="de-DE" baseline="0" dirty="0" err="1"/>
              <a:t>asking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</a:t>
            </a:r>
            <a:r>
              <a:rPr lang="de-DE" baseline="0" dirty="0" err="1"/>
              <a:t>fixed</a:t>
            </a:r>
            <a:r>
              <a:rPr lang="de-DE" baseline="0" dirty="0"/>
              <a:t> </a:t>
            </a:r>
            <a:r>
              <a:rPr lang="de-DE" baseline="0" dirty="0" err="1"/>
              <a:t>amount</a:t>
            </a:r>
            <a:r>
              <a:rPr lang="de-DE" baseline="0" dirty="0"/>
              <a:t> </a:t>
            </a:r>
            <a:r>
              <a:rPr lang="de-DE" baseline="0" dirty="0" err="1"/>
              <a:t>of</a:t>
            </a:r>
            <a:r>
              <a:rPr lang="de-DE" baseline="0" dirty="0"/>
              <a:t> </a:t>
            </a:r>
            <a:r>
              <a:rPr lang="de-DE" baseline="0" dirty="0" err="1"/>
              <a:t>keys</a:t>
            </a:r>
            <a:endParaRPr lang="de-DE" baseline="0" dirty="0"/>
          </a:p>
          <a:p>
            <a:pPr marL="171450" indent="-171450">
              <a:buFontTx/>
              <a:buChar char="-"/>
            </a:pPr>
            <a:r>
              <a:rPr lang="de-DE" baseline="0" dirty="0" err="1"/>
              <a:t>Each</a:t>
            </a:r>
            <a:r>
              <a:rPr lang="de-DE" baseline="0" dirty="0"/>
              <a:t> </a:t>
            </a:r>
            <a:r>
              <a:rPr lang="de-DE" baseline="0" dirty="0" err="1"/>
              <a:t>test</a:t>
            </a:r>
            <a:r>
              <a:rPr lang="de-DE" baseline="0" dirty="0"/>
              <a:t> 30x</a:t>
            </a:r>
          </a:p>
          <a:p>
            <a:pPr marL="171450" indent="-171450">
              <a:buFontTx/>
              <a:buChar char="-"/>
            </a:pPr>
            <a:r>
              <a:rPr lang="de-DE" baseline="0" dirty="0" err="1"/>
              <a:t>Mysqlslap</a:t>
            </a:r>
            <a:endParaRPr lang="de-DE" baseline="0" dirty="0"/>
          </a:p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B87B-7B9D-994A-9722-1EA842A86A4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18890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 err="1"/>
              <a:t>Application</a:t>
            </a:r>
            <a:r>
              <a:rPr lang="de-DE" baseline="0" dirty="0"/>
              <a:t> </a:t>
            </a:r>
            <a:r>
              <a:rPr lang="de-DE" baseline="0" dirty="0" err="1"/>
              <a:t>Classes</a:t>
            </a:r>
            <a:endParaRPr lang="de-DE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de-DE" dirty="0"/>
              <a:t>KV-Store</a:t>
            </a:r>
            <a:r>
              <a:rPr lang="de-DE" baseline="0" dirty="0"/>
              <a:t> (</a:t>
            </a:r>
            <a:r>
              <a:rPr lang="de-DE" baseline="0" dirty="0" err="1"/>
              <a:t>Memcahed</a:t>
            </a:r>
            <a:r>
              <a:rPr lang="de-DE" baseline="0" dirty="0"/>
              <a:t>)</a:t>
            </a:r>
            <a:endParaRPr lang="de-DE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de-DE" dirty="0"/>
              <a:t>RDBMS (MySQL, </a:t>
            </a:r>
            <a:r>
              <a:rPr lang="de-DE" dirty="0" err="1"/>
              <a:t>ProstgreSQ</a:t>
            </a:r>
            <a:r>
              <a:rPr lang="de-DE" dirty="0"/>
              <a:t>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de-DE" baseline="0" dirty="0"/>
              <a:t>In-Memory (</a:t>
            </a:r>
            <a:r>
              <a:rPr lang="de-DE" dirty="0" err="1"/>
              <a:t>Hyrise</a:t>
            </a:r>
            <a:r>
              <a:rPr lang="de-DE" baseline="0" dirty="0"/>
              <a:t>)</a:t>
            </a:r>
            <a:endParaRPr lang="de-DE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 err="1"/>
              <a:t>Implementations</a:t>
            </a:r>
            <a:endParaRPr lang="de-DE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de-DE" dirty="0"/>
              <a:t>DPDK/</a:t>
            </a:r>
            <a:r>
              <a:rPr lang="de-DE" dirty="0" err="1"/>
              <a:t>Seastar</a:t>
            </a:r>
            <a:endParaRPr lang="de-DE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de-DE" dirty="0" err="1"/>
              <a:t>Netmap-based</a:t>
            </a:r>
            <a:r>
              <a:rPr lang="de-DE" dirty="0"/>
              <a:t> </a:t>
            </a:r>
            <a:r>
              <a:rPr lang="de-DE" dirty="0" err="1"/>
              <a:t>StackMap</a:t>
            </a:r>
            <a:endParaRPr lang="de-DE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de-DE" dirty="0"/>
              <a:t>Santa via </a:t>
            </a:r>
            <a:r>
              <a:rPr lang="de-DE" dirty="0" err="1"/>
              <a:t>eBPF</a:t>
            </a:r>
            <a:endParaRPr lang="de-DE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 err="1"/>
              <a:t>Workloads</a:t>
            </a:r>
            <a:endParaRPr lang="de-DE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de-DE" dirty="0"/>
              <a:t>Read dominant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de-DE" dirty="0" err="1"/>
              <a:t>Shift</a:t>
            </a:r>
            <a:r>
              <a:rPr lang="de-DE" baseline="0" dirty="0"/>
              <a:t> </a:t>
            </a:r>
            <a:r>
              <a:rPr lang="de-DE" baseline="0" dirty="0" err="1"/>
              <a:t>to</a:t>
            </a:r>
            <a:r>
              <a:rPr lang="de-DE" baseline="0" dirty="0"/>
              <a:t> </a:t>
            </a:r>
            <a:r>
              <a:rPr lang="de-DE" baseline="0" dirty="0" err="1"/>
              <a:t>more</a:t>
            </a:r>
            <a:r>
              <a:rPr lang="de-DE" baseline="0" dirty="0"/>
              <a:t> </a:t>
            </a:r>
            <a:r>
              <a:rPr lang="de-DE" baseline="0" dirty="0" err="1"/>
              <a:t>writes</a:t>
            </a:r>
            <a:endParaRPr lang="de-DE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 err="1"/>
              <a:t>Latency</a:t>
            </a:r>
            <a:endParaRPr lang="de-DE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de-DE" dirty="0" err="1"/>
              <a:t>Tail</a:t>
            </a:r>
            <a:r>
              <a:rPr lang="de-DE" dirty="0"/>
              <a:t> </a:t>
            </a:r>
            <a:r>
              <a:rPr lang="de-DE" dirty="0" err="1"/>
              <a:t>latency</a:t>
            </a:r>
            <a:r>
              <a:rPr lang="de-DE" dirty="0"/>
              <a:t>, Web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de-DE" dirty="0" err="1"/>
              <a:t>Latency</a:t>
            </a:r>
            <a:r>
              <a:rPr lang="de-DE" dirty="0"/>
              <a:t>, </a:t>
            </a:r>
            <a:r>
              <a:rPr lang="de-DE" dirty="0" err="1"/>
              <a:t>Transactional</a:t>
            </a:r>
            <a:r>
              <a:rPr lang="de-DE" baseline="0" dirty="0"/>
              <a:t> </a:t>
            </a:r>
            <a:r>
              <a:rPr lang="de-DE" baseline="0" dirty="0" err="1"/>
              <a:t>load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B87B-7B9D-994A-9722-1EA842A86A4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85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- Sky">
    <p:bg>
      <p:bgPr>
        <a:gradFill rotWithShape="0">
          <a:gsLst>
            <a:gs pos="0">
              <a:srgbClr val="9FB5D9"/>
            </a:gs>
            <a:gs pos="100000">
              <a:srgbClr val="598CC8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1113" y="5965825"/>
            <a:ext cx="4572000" cy="338138"/>
          </a:xfrm>
          <a:prstGeom prst="rect">
            <a:avLst/>
          </a:prstGeom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>
              <a:spcBef>
                <a:spcPct val="20000"/>
              </a:spcBef>
              <a:defRPr/>
            </a:pPr>
            <a:r>
              <a:rPr lang="de-DE" sz="1600" dirty="0">
                <a:solidFill>
                  <a:srgbClr val="0D2766"/>
                </a:solidFill>
                <a:latin typeface="Arial Unicode MS" pitchFamily="34" charset="-128"/>
                <a:ea typeface="ＭＳ Ｐゴシック" pitchFamily="-108" charset="-128"/>
                <a:cs typeface="Arial Unicode MS" pitchFamily="34" charset="-128"/>
              </a:rPr>
              <a:t>http://comsys.rwth-aachen.de/</a:t>
            </a: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0" y="1095375"/>
            <a:ext cx="9144000" cy="23336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r" eaLnBrk="1" hangingPunct="1">
              <a:spcBef>
                <a:spcPct val="20000"/>
              </a:spcBef>
              <a:defRPr/>
            </a:pPr>
            <a:endParaRPr lang="de-DE" sz="1200" dirty="0">
              <a:latin typeface="Arial Unicode MS" pitchFamily="34" charset="-128"/>
              <a:ea typeface="ＭＳ Ｐゴシック" charset="-128"/>
              <a:cs typeface="Arial Unicode MS" pitchFamily="34" charset="-128"/>
            </a:endParaRP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3352800"/>
            <a:ext cx="9144000" cy="2286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 marL="342900" indent="-342900" algn="l" eaLnBrk="1" hangingPunct="1">
              <a:spcBef>
                <a:spcPct val="20000"/>
              </a:spcBef>
              <a:buFontTx/>
              <a:buChar char="•"/>
              <a:defRPr/>
            </a:pPr>
            <a:endParaRPr lang="de-DE" sz="1600" dirty="0">
              <a:solidFill>
                <a:schemeClr val="tx1"/>
              </a:solidFill>
              <a:latin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789362" y="1702828"/>
            <a:ext cx="5354637" cy="457200"/>
          </a:xfrm>
          <a:prstGeom prst="rect">
            <a:avLst/>
          </a:prstGeom>
        </p:spPr>
        <p:txBody>
          <a:bodyPr lIns="0" rIns="180000"/>
          <a:lstStyle>
            <a:lvl1pPr>
              <a:defRPr sz="4800" b="1">
                <a:solidFill>
                  <a:schemeClr val="tx1"/>
                </a:solidFill>
                <a:latin typeface="Arial Unicode MS" pitchFamily="34" charset="-128"/>
                <a:cs typeface="Arial Unicode MS" pitchFamily="34" charset="-128"/>
              </a:defRPr>
            </a:lvl1pPr>
          </a:lstStyle>
          <a:p>
            <a:endParaRPr lang="de-DE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3789363" y="2356346"/>
            <a:ext cx="5354637" cy="914400"/>
          </a:xfrm>
        </p:spPr>
        <p:txBody>
          <a:bodyPr lIns="0" rIns="180000"/>
          <a:lstStyle>
            <a:lvl1pPr>
              <a:buNone/>
              <a:defRPr b="1">
                <a:solidFill>
                  <a:srgbClr val="5C8FCA"/>
                </a:solidFill>
                <a:latin typeface="Arial Unicode MS" pitchFamily="34" charset="-128"/>
                <a:cs typeface="Arial Unicode MS" pitchFamily="34" charset="-128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-7938" y="6375400"/>
            <a:ext cx="9159876" cy="482600"/>
          </a:xfrm>
          <a:prstGeom prst="rect">
            <a:avLst/>
          </a:prstGeom>
          <a:gradFill>
            <a:gsLst>
              <a:gs pos="23000">
                <a:srgbClr val="E4E4E4"/>
              </a:gs>
              <a:gs pos="100000">
                <a:srgbClr val="F8FBFF"/>
              </a:gs>
              <a:gs pos="0">
                <a:schemeClr val="bg1">
                  <a:lumMod val="85000"/>
                </a:schemeClr>
              </a:gs>
            </a:gsLst>
            <a:lin ang="5400000" scaled="0"/>
          </a:gradFill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 marL="342900" indent="-342900" algn="l" eaLnBrk="1" hangingPunct="1">
              <a:spcBef>
                <a:spcPct val="20000"/>
              </a:spcBef>
              <a:buFontTx/>
              <a:buChar char="•"/>
              <a:defRPr/>
            </a:pPr>
            <a:endParaRPr lang="de-DE" sz="1600" dirty="0">
              <a:latin typeface="Arial Unicode MS" pitchFamily="34" charset="-128"/>
              <a:ea typeface="ＭＳ Ｐゴシック" charset="-128"/>
              <a:cs typeface="Arial Unicode MS" pitchFamily="34" charset="-128"/>
            </a:endParaRPr>
          </a:p>
        </p:txBody>
      </p:sp>
      <p:pic>
        <p:nvPicPr>
          <p:cNvPr id="2" name="Picture 1" descr="rwth_comsys_bild_cmyk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7233" y="6409415"/>
            <a:ext cx="2030415" cy="396178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-7938" y="6178550"/>
            <a:ext cx="9159876" cy="679450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 marL="342900" indent="-342900" algn="l" eaLnBrk="1" hangingPunct="1">
              <a:spcBef>
                <a:spcPct val="20000"/>
              </a:spcBef>
              <a:buFontTx/>
              <a:buChar char="•"/>
              <a:defRPr/>
            </a:pPr>
            <a:endParaRPr lang="de-DE" sz="1600" dirty="0">
              <a:latin typeface="Arial Unicode MS" pitchFamily="34" charset="-128"/>
              <a:ea typeface="ＭＳ Ｐゴシック" charset="-128"/>
              <a:cs typeface="Arial Unicode MS" pitchFamily="34" charset="-128"/>
            </a:endParaRPr>
          </a:p>
        </p:txBody>
      </p:sp>
      <p:sp>
        <p:nvSpPr>
          <p:cNvPr id="7" name="Rectangle 31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>
            <a:off x="8517458" y="6434138"/>
            <a:ext cx="50430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rIns="0">
            <a:prstTxWarp prst="textNoShape">
              <a:avLst/>
            </a:prstTxWarp>
            <a:spAutoFit/>
          </a:bodyPr>
          <a:lstStyle/>
          <a:p>
            <a:pPr algn="r">
              <a:defRPr/>
            </a:pPr>
            <a:fld id="{C4701650-41B2-7A4D-B223-84DBE99DBB49}" type="slidenum">
              <a:rPr lang="en-US" sz="1600">
                <a:solidFill>
                  <a:srgbClr val="004290"/>
                </a:solidFill>
                <a:latin typeface="Arial Unicode MS" pitchFamily="34" charset="-128"/>
                <a:ea typeface="Arial Unicode MS" pitchFamily="-108" charset="0"/>
                <a:cs typeface="Arial Unicode MS" pitchFamily="34" charset="-128"/>
              </a:rPr>
              <a:pPr algn="r">
                <a:defRPr/>
              </a:pPr>
              <a:t>‹#›</a:t>
            </a:fld>
            <a:endParaRPr lang="en-US" sz="1600" dirty="0">
              <a:solidFill>
                <a:srgbClr val="004290"/>
              </a:solidFill>
              <a:latin typeface="Arial Unicode MS" pitchFamily="34" charset="-128"/>
              <a:ea typeface="Arial Unicode MS" pitchFamily="-108" charset="0"/>
              <a:cs typeface="Arial Unicode MS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688" y="103188"/>
            <a:ext cx="8756650" cy="457200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de-DE" dirty="0" err="1"/>
              <a:t>Click</a:t>
            </a:r>
            <a:r>
              <a:rPr lang="de-DE" dirty="0"/>
              <a:t> to </a:t>
            </a:r>
            <a:r>
              <a:rPr lang="de-DE" dirty="0" err="1"/>
              <a:t>edit</a:t>
            </a:r>
            <a:r>
              <a:rPr lang="de-DE" dirty="0"/>
              <a:t> Master title style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73474" y="769377"/>
            <a:ext cx="8890394" cy="5922248"/>
          </a:xfrm>
        </p:spPr>
        <p:txBody>
          <a:bodyPr/>
          <a:lstStyle>
            <a:lvl1pPr>
              <a:buClr>
                <a:srgbClr val="004290"/>
              </a:buClr>
              <a:defRPr b="1">
                <a:solidFill>
                  <a:srgbClr val="004290"/>
                </a:solidFill>
                <a:latin typeface="Arial Unicode MS" pitchFamily="34" charset="-128"/>
                <a:cs typeface="Arial Unicode MS" pitchFamily="34" charset="-128"/>
              </a:defRPr>
            </a:lvl1pPr>
            <a:lvl2pPr>
              <a:buClr>
                <a:srgbClr val="004290"/>
              </a:buClr>
              <a:defRPr>
                <a:latin typeface="Arial Unicode MS" pitchFamily="34" charset="-128"/>
                <a:cs typeface="Arial Unicode MS" pitchFamily="34" charset="-128"/>
              </a:defRPr>
            </a:lvl2pPr>
            <a:lvl3pPr>
              <a:buClr>
                <a:srgbClr val="004290"/>
              </a:buClr>
              <a:defRPr>
                <a:latin typeface="Arial Unicode MS" pitchFamily="34" charset="-128"/>
                <a:cs typeface="Arial Unicode MS" pitchFamily="34" charset="-128"/>
              </a:defRPr>
            </a:lvl3pPr>
            <a:lvl4pPr>
              <a:buClr>
                <a:srgbClr val="004290"/>
              </a:buClr>
              <a:defRPr>
                <a:latin typeface="Arial Unicode MS" pitchFamily="34" charset="-128"/>
                <a:cs typeface="Arial Unicode MS" pitchFamily="34" charset="-128"/>
              </a:defRPr>
            </a:lvl4pPr>
            <a:lvl5pPr>
              <a:buClr>
                <a:srgbClr val="004290"/>
              </a:buClr>
              <a:defRPr>
                <a:latin typeface="Arial Unicode MS" pitchFamily="34" charset="-128"/>
                <a:cs typeface="Arial Unicode MS" pitchFamily="34" charset="-128"/>
              </a:defRPr>
            </a:lvl5pPr>
          </a:lstStyle>
          <a:p>
            <a:pPr lvl="0"/>
            <a:r>
              <a:rPr lang="de-DE" dirty="0" err="1"/>
              <a:t>Click</a:t>
            </a:r>
            <a:r>
              <a:rPr lang="de-DE" dirty="0"/>
              <a:t> to </a:t>
            </a:r>
            <a:r>
              <a:rPr lang="de-DE" dirty="0" err="1"/>
              <a:t>edit</a:t>
            </a:r>
            <a:r>
              <a:rPr lang="de-DE" dirty="0"/>
              <a:t> Master text </a:t>
            </a:r>
            <a:r>
              <a:rPr lang="de-DE" dirty="0" err="1"/>
              <a:t>styles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 err="1"/>
              <a:t>Third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pic>
        <p:nvPicPr>
          <p:cNvPr id="9" name="Picture 8" descr="rwth_comsys_cmyk.pdf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51" y="6398924"/>
            <a:ext cx="1183680" cy="432000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- Sky">
    <p:bg>
      <p:bgPr>
        <a:gradFill rotWithShape="0">
          <a:gsLst>
            <a:gs pos="0">
              <a:srgbClr val="9FB5D9"/>
            </a:gs>
            <a:gs pos="100000">
              <a:srgbClr val="598CC8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1113" y="5965825"/>
            <a:ext cx="4572000" cy="338138"/>
          </a:xfrm>
          <a:prstGeom prst="rect">
            <a:avLst/>
          </a:prstGeom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>
              <a:spcBef>
                <a:spcPct val="20000"/>
              </a:spcBef>
              <a:defRPr/>
            </a:pPr>
            <a:r>
              <a:rPr lang="de-DE" sz="1600" dirty="0">
                <a:solidFill>
                  <a:srgbClr val="0D2766"/>
                </a:solidFill>
                <a:latin typeface="Arial Unicode MS" pitchFamily="34" charset="-128"/>
                <a:ea typeface="ＭＳ Ｐゴシック" pitchFamily="-108" charset="-128"/>
                <a:cs typeface="Arial Unicode MS" pitchFamily="34" charset="-128"/>
              </a:rPr>
              <a:t>http://comsys.rwth-aachen.de/</a:t>
            </a: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0" y="1095375"/>
            <a:ext cx="9144000" cy="23336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r" eaLnBrk="1" hangingPunct="1">
              <a:spcBef>
                <a:spcPct val="20000"/>
              </a:spcBef>
              <a:defRPr/>
            </a:pPr>
            <a:endParaRPr lang="de-DE" sz="1200" dirty="0">
              <a:latin typeface="Arial Unicode MS" pitchFamily="34" charset="-128"/>
              <a:ea typeface="ＭＳ Ｐゴシック" charset="-128"/>
              <a:cs typeface="Arial Unicode MS" pitchFamily="34" charset="-128"/>
            </a:endParaRP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3352800"/>
            <a:ext cx="9144000" cy="2286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 marL="342900" indent="-342900" algn="l" eaLnBrk="1" hangingPunct="1">
              <a:spcBef>
                <a:spcPct val="20000"/>
              </a:spcBef>
              <a:buFontTx/>
              <a:buChar char="•"/>
              <a:defRPr/>
            </a:pPr>
            <a:endParaRPr lang="de-DE" sz="1600" dirty="0">
              <a:solidFill>
                <a:schemeClr val="tx1"/>
              </a:solidFill>
              <a:latin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789362" y="1702828"/>
            <a:ext cx="5354637" cy="457200"/>
          </a:xfrm>
          <a:prstGeom prst="rect">
            <a:avLst/>
          </a:prstGeom>
        </p:spPr>
        <p:txBody>
          <a:bodyPr lIns="0" rIns="180000"/>
          <a:lstStyle>
            <a:lvl1pPr>
              <a:defRPr sz="4800" b="1">
                <a:solidFill>
                  <a:schemeClr val="tx1"/>
                </a:solidFill>
                <a:latin typeface="Arial Unicode MS" pitchFamily="34" charset="-128"/>
                <a:cs typeface="Arial Unicode MS" pitchFamily="34" charset="-128"/>
              </a:defRPr>
            </a:lvl1pPr>
          </a:lstStyle>
          <a:p>
            <a:endParaRPr lang="de-DE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3789363" y="2356346"/>
            <a:ext cx="5354637" cy="914400"/>
          </a:xfrm>
        </p:spPr>
        <p:txBody>
          <a:bodyPr lIns="0" rIns="180000"/>
          <a:lstStyle>
            <a:lvl1pPr>
              <a:buNone/>
              <a:defRPr b="1">
                <a:solidFill>
                  <a:srgbClr val="5C8FCA"/>
                </a:solidFill>
                <a:latin typeface="Arial Unicode MS" pitchFamily="34" charset="-128"/>
                <a:cs typeface="Arial Unicode MS" pitchFamily="34" charset="-128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-7938" y="6375400"/>
            <a:ext cx="9159876" cy="482600"/>
          </a:xfrm>
          <a:prstGeom prst="rect">
            <a:avLst/>
          </a:prstGeom>
          <a:gradFill>
            <a:gsLst>
              <a:gs pos="23000">
                <a:srgbClr val="E4E4E4"/>
              </a:gs>
              <a:gs pos="100000">
                <a:srgbClr val="F8FBFF"/>
              </a:gs>
              <a:gs pos="0">
                <a:schemeClr val="bg1">
                  <a:lumMod val="85000"/>
                </a:schemeClr>
              </a:gs>
            </a:gsLst>
            <a:lin ang="5400000" scaled="0"/>
          </a:gradFill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 marL="342900" indent="-342900" algn="l" eaLnBrk="1" hangingPunct="1">
              <a:spcBef>
                <a:spcPct val="20000"/>
              </a:spcBef>
              <a:buFontTx/>
              <a:buChar char="•"/>
              <a:defRPr/>
            </a:pPr>
            <a:endParaRPr lang="de-DE" sz="1600" dirty="0">
              <a:latin typeface="Arial Unicode MS" pitchFamily="34" charset="-128"/>
              <a:ea typeface="ＭＳ Ｐゴシック" charset="-128"/>
              <a:cs typeface="Arial Unicode MS" pitchFamily="34" charset="-128"/>
            </a:endParaRPr>
          </a:p>
        </p:txBody>
      </p:sp>
      <p:pic>
        <p:nvPicPr>
          <p:cNvPr id="15" name="Picture 2" descr="C:\TEMP\rwth-logo-ds-colors-75dpi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2783" y="6440486"/>
            <a:ext cx="2864066" cy="355603"/>
          </a:xfrm>
          <a:prstGeom prst="rect">
            <a:avLst/>
          </a:prstGeom>
          <a:noFill/>
        </p:spPr>
      </p:pic>
      <p:pic>
        <p:nvPicPr>
          <p:cNvPr id="28" name="Picture 27" descr="comsys-with-name-web.pdf"/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08" y="6435111"/>
            <a:ext cx="1120235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01740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- Sea">
    <p:bg>
      <p:bgPr>
        <a:gradFill rotWithShape="0">
          <a:gsLst>
            <a:gs pos="0">
              <a:srgbClr val="0D2766"/>
            </a:gs>
            <a:gs pos="100000">
              <a:srgbClr val="9FB5D8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1113" y="5965825"/>
            <a:ext cx="4572000" cy="338138"/>
          </a:xfrm>
          <a:prstGeom prst="rect">
            <a:avLst/>
          </a:prstGeom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>
              <a:spcBef>
                <a:spcPct val="20000"/>
              </a:spcBef>
              <a:defRPr/>
            </a:pPr>
            <a:r>
              <a:rPr lang="de-DE" sz="1600" dirty="0">
                <a:solidFill>
                  <a:schemeClr val="bg1"/>
                </a:solidFill>
                <a:latin typeface="Arial Unicode MS" pitchFamily="34" charset="-128"/>
                <a:ea typeface="ＭＳ Ｐゴシック" pitchFamily="-108" charset="-128"/>
                <a:cs typeface="Arial Unicode MS" pitchFamily="34" charset="-128"/>
              </a:rPr>
              <a:t>http://comsys.rwth-aachen.de/</a:t>
            </a: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0" y="1095375"/>
            <a:ext cx="9144000" cy="23336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r" eaLnBrk="1" hangingPunct="1">
              <a:spcBef>
                <a:spcPct val="20000"/>
              </a:spcBef>
              <a:defRPr/>
            </a:pPr>
            <a:endParaRPr lang="de-DE" sz="1200" dirty="0">
              <a:latin typeface="Arial Unicode MS" pitchFamily="34" charset="-128"/>
              <a:ea typeface="ＭＳ Ｐゴシック" charset="-128"/>
              <a:cs typeface="Arial Unicode MS" pitchFamily="34" charset="-128"/>
            </a:endParaRP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3352800"/>
            <a:ext cx="9144000" cy="22860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35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 marL="342900" indent="-342900" algn="l" eaLnBrk="1" hangingPunct="1">
              <a:spcBef>
                <a:spcPct val="20000"/>
              </a:spcBef>
              <a:buFontTx/>
              <a:buChar char="•"/>
              <a:defRPr/>
            </a:pPr>
            <a:endParaRPr lang="de-DE" sz="1600" dirty="0">
              <a:solidFill>
                <a:schemeClr val="tx1"/>
              </a:solidFill>
              <a:latin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789362" y="1702828"/>
            <a:ext cx="5354637" cy="457200"/>
          </a:xfrm>
          <a:prstGeom prst="rect">
            <a:avLst/>
          </a:prstGeom>
        </p:spPr>
        <p:txBody>
          <a:bodyPr lIns="0" rIns="180000"/>
          <a:lstStyle>
            <a:lvl1pPr>
              <a:defRPr sz="4800" b="1">
                <a:solidFill>
                  <a:schemeClr val="tx1"/>
                </a:solidFill>
                <a:latin typeface="Arial Unicode MS" pitchFamily="34" charset="-128"/>
                <a:cs typeface="Arial Unicode MS" pitchFamily="34" charset="-128"/>
              </a:defRPr>
            </a:lvl1pPr>
          </a:lstStyle>
          <a:p>
            <a:endParaRPr lang="de-DE" dirty="0"/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3789363" y="2356346"/>
            <a:ext cx="5354637" cy="914400"/>
          </a:xfrm>
        </p:spPr>
        <p:txBody>
          <a:bodyPr lIns="0" rIns="180000"/>
          <a:lstStyle>
            <a:lvl1pPr marL="342900" marR="0" indent="-34290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18F"/>
              </a:buClr>
              <a:buSzTx/>
              <a:buFont typeface="Wingdings 2" pitchFamily="-106" charset="2"/>
              <a:buNone/>
              <a:tabLst/>
              <a:defRPr b="1">
                <a:solidFill>
                  <a:srgbClr val="5E76A6"/>
                </a:solidFill>
                <a:latin typeface="Arial Unicode MS" pitchFamily="34" charset="-128"/>
                <a:cs typeface="Arial Unicode MS" pitchFamily="34" charset="-128"/>
              </a:defRPr>
            </a:lvl1pPr>
          </a:lstStyle>
          <a:p>
            <a:pPr marL="342900" marR="0" lvl="0" indent="-34290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18F"/>
              </a:buClr>
              <a:buSzTx/>
              <a:buFont typeface="Wingdings 2" pitchFamily="-106" charset="2"/>
              <a:buNone/>
              <a:tabLst/>
              <a:defRPr/>
            </a:pPr>
            <a:endParaRPr lang="de-DE" dirty="0"/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-7938" y="6375400"/>
            <a:ext cx="9159876" cy="482600"/>
          </a:xfrm>
          <a:prstGeom prst="rect">
            <a:avLst/>
          </a:prstGeom>
          <a:gradFill>
            <a:gsLst>
              <a:gs pos="23000">
                <a:srgbClr val="E4E4E4"/>
              </a:gs>
              <a:gs pos="100000">
                <a:srgbClr val="F8FBFF"/>
              </a:gs>
              <a:gs pos="0">
                <a:schemeClr val="bg1">
                  <a:lumMod val="85000"/>
                </a:schemeClr>
              </a:gs>
            </a:gsLst>
            <a:lin ang="5400000" scaled="0"/>
          </a:gradFill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 marL="342900" indent="-342900" algn="l" eaLnBrk="1" hangingPunct="1">
              <a:spcBef>
                <a:spcPct val="20000"/>
              </a:spcBef>
              <a:buFontTx/>
              <a:buChar char="•"/>
              <a:defRPr/>
            </a:pPr>
            <a:endParaRPr lang="de-DE" sz="1600" dirty="0">
              <a:latin typeface="Arial Unicode MS" pitchFamily="34" charset="-128"/>
              <a:ea typeface="ＭＳ Ｐゴシック" charset="-128"/>
              <a:cs typeface="Arial Unicode MS" pitchFamily="34" charset="-128"/>
            </a:endParaRPr>
          </a:p>
        </p:txBody>
      </p:sp>
      <p:pic>
        <p:nvPicPr>
          <p:cNvPr id="14" name="Picture 13" descr="rwth_comsys_bild_cmyk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7233" y="6409415"/>
            <a:ext cx="2030415" cy="396178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- Sea">
    <p:bg>
      <p:bgPr>
        <a:gradFill rotWithShape="0">
          <a:gsLst>
            <a:gs pos="0">
              <a:srgbClr val="0D2766"/>
            </a:gs>
            <a:gs pos="100000">
              <a:srgbClr val="9FB5D8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1113" y="5965825"/>
            <a:ext cx="4572000" cy="338138"/>
          </a:xfrm>
          <a:prstGeom prst="rect">
            <a:avLst/>
          </a:prstGeom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>
              <a:spcBef>
                <a:spcPct val="20000"/>
              </a:spcBef>
              <a:defRPr/>
            </a:pPr>
            <a:r>
              <a:rPr lang="de-DE" sz="1600" dirty="0">
                <a:solidFill>
                  <a:schemeClr val="bg1"/>
                </a:solidFill>
                <a:latin typeface="Arial Unicode MS" pitchFamily="34" charset="-128"/>
                <a:ea typeface="ＭＳ Ｐゴシック" pitchFamily="-108" charset="-128"/>
                <a:cs typeface="Arial Unicode MS" pitchFamily="34" charset="-128"/>
              </a:rPr>
              <a:t>http://comsys.rwth-aachen.de/</a:t>
            </a: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0" y="1095375"/>
            <a:ext cx="9144000" cy="23336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r" eaLnBrk="1" hangingPunct="1">
              <a:spcBef>
                <a:spcPct val="20000"/>
              </a:spcBef>
              <a:defRPr/>
            </a:pPr>
            <a:endParaRPr lang="de-DE" sz="1200" dirty="0">
              <a:latin typeface="Arial Unicode MS" pitchFamily="34" charset="-128"/>
              <a:ea typeface="ＭＳ Ｐゴシック" charset="-128"/>
              <a:cs typeface="Arial Unicode MS" pitchFamily="34" charset="-128"/>
            </a:endParaRP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3352800"/>
            <a:ext cx="9144000" cy="22860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35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 marL="342900" indent="-342900" algn="l" eaLnBrk="1" hangingPunct="1">
              <a:spcBef>
                <a:spcPct val="20000"/>
              </a:spcBef>
              <a:buFontTx/>
              <a:buChar char="•"/>
              <a:defRPr/>
            </a:pPr>
            <a:endParaRPr lang="de-DE" sz="1600" dirty="0">
              <a:solidFill>
                <a:schemeClr val="tx1"/>
              </a:solidFill>
              <a:latin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789362" y="1702828"/>
            <a:ext cx="5354637" cy="457200"/>
          </a:xfrm>
          <a:prstGeom prst="rect">
            <a:avLst/>
          </a:prstGeom>
        </p:spPr>
        <p:txBody>
          <a:bodyPr lIns="0" rIns="180000"/>
          <a:lstStyle>
            <a:lvl1pPr>
              <a:defRPr sz="4800" b="1">
                <a:solidFill>
                  <a:schemeClr val="tx1"/>
                </a:solidFill>
                <a:latin typeface="Arial Unicode MS" pitchFamily="34" charset="-128"/>
                <a:cs typeface="Arial Unicode MS" pitchFamily="34" charset="-128"/>
              </a:defRPr>
            </a:lvl1pPr>
          </a:lstStyle>
          <a:p>
            <a:endParaRPr lang="de-DE" dirty="0"/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3789363" y="2356346"/>
            <a:ext cx="5354637" cy="914400"/>
          </a:xfrm>
        </p:spPr>
        <p:txBody>
          <a:bodyPr lIns="0" rIns="180000"/>
          <a:lstStyle>
            <a:lvl1pPr marL="342900" marR="0" indent="-34290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18F"/>
              </a:buClr>
              <a:buSzTx/>
              <a:buFont typeface="Wingdings 2" pitchFamily="-106" charset="2"/>
              <a:buNone/>
              <a:tabLst/>
              <a:defRPr b="1">
                <a:solidFill>
                  <a:srgbClr val="5E76A6"/>
                </a:solidFill>
                <a:latin typeface="Arial Unicode MS" pitchFamily="34" charset="-128"/>
                <a:cs typeface="Arial Unicode MS" pitchFamily="34" charset="-128"/>
              </a:defRPr>
            </a:lvl1pPr>
          </a:lstStyle>
          <a:p>
            <a:pPr marL="342900" marR="0" lvl="0" indent="-34290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18F"/>
              </a:buClr>
              <a:buSzTx/>
              <a:buFont typeface="Wingdings 2" pitchFamily="-106" charset="2"/>
              <a:buNone/>
              <a:tabLst/>
              <a:defRPr/>
            </a:pPr>
            <a:endParaRPr lang="de-DE" dirty="0"/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-7938" y="6375400"/>
            <a:ext cx="9159876" cy="482600"/>
          </a:xfrm>
          <a:prstGeom prst="rect">
            <a:avLst/>
          </a:prstGeom>
          <a:gradFill>
            <a:gsLst>
              <a:gs pos="23000">
                <a:srgbClr val="E4E4E4"/>
              </a:gs>
              <a:gs pos="100000">
                <a:srgbClr val="F8FBFF"/>
              </a:gs>
              <a:gs pos="0">
                <a:schemeClr val="bg1">
                  <a:lumMod val="85000"/>
                </a:schemeClr>
              </a:gs>
            </a:gsLst>
            <a:lin ang="5400000" scaled="0"/>
          </a:gradFill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 marL="342900" indent="-342900" algn="l" eaLnBrk="1" hangingPunct="1">
              <a:spcBef>
                <a:spcPct val="20000"/>
              </a:spcBef>
              <a:buFontTx/>
              <a:buChar char="•"/>
              <a:defRPr/>
            </a:pPr>
            <a:endParaRPr lang="de-DE" sz="1600" dirty="0">
              <a:latin typeface="Arial Unicode MS" pitchFamily="34" charset="-128"/>
              <a:ea typeface="ＭＳ Ｐゴシック" charset="-128"/>
              <a:cs typeface="Arial Unicode MS" pitchFamily="34" charset="-128"/>
            </a:endParaRPr>
          </a:p>
        </p:txBody>
      </p:sp>
      <p:pic>
        <p:nvPicPr>
          <p:cNvPr id="16" name="Picture 2" descr="C:\TEMP\rwth-logo-ds-colors-75dpi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2783" y="6440486"/>
            <a:ext cx="2864066" cy="355603"/>
          </a:xfrm>
          <a:prstGeom prst="rect">
            <a:avLst/>
          </a:prstGeom>
          <a:noFill/>
        </p:spPr>
      </p:pic>
      <p:pic>
        <p:nvPicPr>
          <p:cNvPr id="28" name="Picture 27" descr="comsys-with-name-web.pdf"/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08" y="6435111"/>
            <a:ext cx="1120235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26927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-sky-blue">
    <p:bg>
      <p:bgPr>
        <a:gradFill rotWithShape="0">
          <a:gsLst>
            <a:gs pos="0">
              <a:srgbClr val="9FB5D9"/>
            </a:gs>
            <a:gs pos="100000">
              <a:srgbClr val="598CC8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1095375"/>
            <a:ext cx="9144000" cy="23336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r" eaLnBrk="1" hangingPunct="1">
              <a:spcBef>
                <a:spcPct val="20000"/>
              </a:spcBef>
              <a:defRPr/>
            </a:pPr>
            <a:endParaRPr lang="de-DE" sz="1200" dirty="0">
              <a:latin typeface="Arial Unicode MS" pitchFamily="34" charset="-128"/>
              <a:ea typeface="ＭＳ Ｐゴシック" charset="-128"/>
              <a:cs typeface="Arial Unicode MS" pitchFamily="34" charset="-128"/>
            </a:endParaRPr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0" y="3352800"/>
            <a:ext cx="9144000" cy="2286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 marL="342900" indent="-342900" algn="l" eaLnBrk="1" hangingPunct="1">
              <a:spcBef>
                <a:spcPct val="20000"/>
              </a:spcBef>
              <a:buFontTx/>
              <a:buChar char="•"/>
              <a:defRPr/>
            </a:pPr>
            <a:endParaRPr lang="de-DE" sz="1600" dirty="0">
              <a:solidFill>
                <a:schemeClr val="tx1"/>
              </a:solidFill>
              <a:latin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789362" y="1702828"/>
            <a:ext cx="5354637" cy="457200"/>
          </a:xfrm>
          <a:prstGeom prst="rect">
            <a:avLst/>
          </a:prstGeom>
        </p:spPr>
        <p:txBody>
          <a:bodyPr lIns="0" rIns="180000"/>
          <a:lstStyle>
            <a:lvl1pPr>
              <a:defRPr sz="4800" b="1">
                <a:solidFill>
                  <a:schemeClr val="tx1"/>
                </a:solidFill>
                <a:latin typeface="Arial Unicode MS" pitchFamily="34" charset="-128"/>
                <a:cs typeface="Arial Unicode MS" pitchFamily="34" charset="-128"/>
              </a:defRPr>
            </a:lvl1pPr>
          </a:lstStyle>
          <a:p>
            <a:endParaRPr lang="de-DE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3789363" y="2356346"/>
            <a:ext cx="5354637" cy="914400"/>
          </a:xfrm>
        </p:spPr>
        <p:txBody>
          <a:bodyPr lIns="0" rIns="180000"/>
          <a:lstStyle>
            <a:lvl1pPr>
              <a:buNone/>
              <a:defRPr b="1">
                <a:solidFill>
                  <a:srgbClr val="5C8FCA"/>
                </a:solidFill>
                <a:latin typeface="Arial Unicode MS" pitchFamily="34" charset="-128"/>
                <a:cs typeface="Arial Unicode MS" pitchFamily="34" charset="-128"/>
              </a:defRPr>
            </a:lvl1pPr>
          </a:lstStyle>
          <a:p>
            <a:pPr lvl="0"/>
            <a:endParaRPr lang="de-DE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-seablue">
    <p:bg>
      <p:bgPr>
        <a:gradFill rotWithShape="0">
          <a:gsLst>
            <a:gs pos="0">
              <a:srgbClr val="0D2766"/>
            </a:gs>
            <a:gs pos="100000">
              <a:srgbClr val="9FB5D8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1095375"/>
            <a:ext cx="9144000" cy="23336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r" eaLnBrk="1" hangingPunct="1">
              <a:spcBef>
                <a:spcPct val="20000"/>
              </a:spcBef>
              <a:defRPr/>
            </a:pPr>
            <a:endParaRPr lang="de-DE" sz="1200" dirty="0">
              <a:latin typeface="Arial Unicode MS" pitchFamily="34" charset="-128"/>
              <a:ea typeface="ＭＳ Ｐゴシック" charset="-128"/>
              <a:cs typeface="Arial Unicode MS" pitchFamily="34" charset="-128"/>
            </a:endParaRPr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0" y="3352800"/>
            <a:ext cx="9144000" cy="22860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35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 marL="342900" indent="-342900" algn="l" eaLnBrk="1" hangingPunct="1">
              <a:spcBef>
                <a:spcPct val="20000"/>
              </a:spcBef>
              <a:buFontTx/>
              <a:buChar char="•"/>
              <a:defRPr/>
            </a:pPr>
            <a:endParaRPr lang="de-DE" sz="1600" dirty="0">
              <a:solidFill>
                <a:schemeClr val="tx1"/>
              </a:solidFill>
              <a:latin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789362" y="1702828"/>
            <a:ext cx="5354637" cy="457200"/>
          </a:xfrm>
          <a:prstGeom prst="rect">
            <a:avLst/>
          </a:prstGeom>
        </p:spPr>
        <p:txBody>
          <a:bodyPr lIns="0" rIns="180000"/>
          <a:lstStyle>
            <a:lvl1pPr>
              <a:defRPr sz="4800" b="1">
                <a:solidFill>
                  <a:schemeClr val="tx1"/>
                </a:solidFill>
                <a:latin typeface="Arial Unicode MS" pitchFamily="34" charset="-128"/>
                <a:cs typeface="Arial Unicode MS" pitchFamily="34" charset="-128"/>
              </a:defRPr>
            </a:lvl1pPr>
          </a:lstStyle>
          <a:p>
            <a:endParaRPr lang="de-DE" dirty="0"/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3789363" y="2356346"/>
            <a:ext cx="5354637" cy="914400"/>
          </a:xfrm>
        </p:spPr>
        <p:txBody>
          <a:bodyPr lIns="0" rIns="180000"/>
          <a:lstStyle>
            <a:lvl1pPr>
              <a:buNone/>
              <a:defRPr b="1">
                <a:solidFill>
                  <a:srgbClr val="5E76A6"/>
                </a:solidFill>
                <a:latin typeface="Arial Unicode MS" pitchFamily="34" charset="-128"/>
                <a:cs typeface="Arial Unicode MS" pitchFamily="34" charset="-128"/>
              </a:defRPr>
            </a:lvl1pPr>
          </a:lstStyle>
          <a:p>
            <a:pPr lvl="0"/>
            <a:endParaRPr lang="de-DE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688" y="103188"/>
            <a:ext cx="8756650" cy="457200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207806" y="891487"/>
            <a:ext cx="8756062" cy="5311697"/>
          </a:xfrm>
        </p:spPr>
        <p:txBody>
          <a:bodyPr/>
          <a:lstStyle>
            <a:lvl1pPr>
              <a:buClr>
                <a:srgbClr val="004290"/>
              </a:buClr>
              <a:defRPr b="1">
                <a:solidFill>
                  <a:srgbClr val="004290"/>
                </a:solidFill>
                <a:latin typeface="Arial Unicode MS" pitchFamily="34" charset="-128"/>
                <a:cs typeface="Arial Unicode MS" pitchFamily="34" charset="-128"/>
              </a:defRPr>
            </a:lvl1pPr>
            <a:lvl2pPr>
              <a:buClr>
                <a:srgbClr val="004290"/>
              </a:buClr>
              <a:defRPr>
                <a:latin typeface="Arial Unicode MS" pitchFamily="34" charset="-128"/>
                <a:cs typeface="Arial Unicode MS" pitchFamily="34" charset="-128"/>
              </a:defRPr>
            </a:lvl2pPr>
            <a:lvl3pPr>
              <a:buClr>
                <a:srgbClr val="004290"/>
              </a:buClr>
              <a:defRPr>
                <a:latin typeface="Arial Unicode MS" pitchFamily="34" charset="-128"/>
                <a:cs typeface="Arial Unicode MS" pitchFamily="34" charset="-128"/>
              </a:defRPr>
            </a:lvl3pPr>
            <a:lvl4pPr>
              <a:buClr>
                <a:srgbClr val="004290"/>
              </a:buClr>
              <a:defRPr>
                <a:latin typeface="Arial Unicode MS" pitchFamily="34" charset="-128"/>
                <a:cs typeface="Arial Unicode MS" pitchFamily="34" charset="-128"/>
              </a:defRPr>
            </a:lvl4pPr>
            <a:lvl5pPr>
              <a:buClr>
                <a:srgbClr val="004290"/>
              </a:buClr>
              <a:defRPr>
                <a:latin typeface="Arial Unicode MS" pitchFamily="34" charset="-128"/>
                <a:cs typeface="Arial Unicode MS" pitchFamily="34" charset="-128"/>
              </a:defRPr>
            </a:lvl5pPr>
          </a:lstStyle>
          <a:p>
            <a:pPr lvl="0"/>
            <a:r>
              <a:rPr lang="de-DE" dirty="0" err="1"/>
              <a:t>Click</a:t>
            </a:r>
            <a:r>
              <a:rPr lang="de-DE" dirty="0"/>
              <a:t> to </a:t>
            </a:r>
            <a:r>
              <a:rPr lang="de-DE" dirty="0" err="1"/>
              <a:t>edit</a:t>
            </a:r>
            <a:r>
              <a:rPr lang="de-DE" dirty="0"/>
              <a:t> Master text </a:t>
            </a:r>
            <a:r>
              <a:rPr lang="de-DE" dirty="0" err="1"/>
              <a:t>styles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 err="1"/>
              <a:t>Third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688" y="103188"/>
            <a:ext cx="8756650" cy="457200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 dirty="0"/>
              <a:t>Click to edit Master title style</a:t>
            </a:r>
            <a:endParaRPr lang="de-DE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418F"/>
            </a:gs>
            <a:gs pos="100000">
              <a:srgbClr val="5677C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838200"/>
          </a:xfrm>
          <a:prstGeom prst="rect">
            <a:avLst/>
          </a:prstGeom>
          <a:gradFill rotWithShape="1">
            <a:gsLst>
              <a:gs pos="0">
                <a:srgbClr val="0C2665"/>
              </a:gs>
              <a:gs pos="100000">
                <a:srgbClr val="9FB6D9"/>
              </a:gs>
            </a:gsLst>
            <a:lin ang="300000"/>
          </a:gra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sz="2400" dirty="0">
              <a:latin typeface="Arial Unicode MS" pitchFamily="34" charset="-128"/>
              <a:ea typeface="Arial Unicode MS" charset="0"/>
              <a:cs typeface="Arial Unicode MS" pitchFamily="34" charset="-128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3"/>
            </p:custDataLst>
          </p:nvPr>
        </p:nvSpPr>
        <p:spPr bwMode="auto">
          <a:xfrm>
            <a:off x="166688" y="817563"/>
            <a:ext cx="8815387" cy="534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Mastertextformat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  <a:p>
            <a:pPr lvl="1"/>
            <a:r>
              <a:rPr lang="en-US" dirty="0" err="1"/>
              <a:t>Zweite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2"/>
            <a:r>
              <a:rPr lang="en-US" dirty="0" err="1"/>
              <a:t>Dritte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3"/>
            <a:r>
              <a:rPr lang="en-US" dirty="0" err="1"/>
              <a:t>Vierte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4"/>
            <a:r>
              <a:rPr lang="en-US" dirty="0" err="1"/>
              <a:t>Fünfte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</p:txBody>
      </p:sp>
      <p:sp>
        <p:nvSpPr>
          <p:cNvPr id="1036" name="Rectangle 12"/>
          <p:cNvSpPr>
            <a:spLocks noChangeArrowheads="1"/>
          </p:cNvSpPr>
          <p:nvPr userDrawn="1"/>
        </p:nvSpPr>
        <p:spPr bwMode="auto">
          <a:xfrm>
            <a:off x="0" y="671513"/>
            <a:ext cx="9144000" cy="57086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de-DE" dirty="0">
              <a:latin typeface="Arial Unicode MS" pitchFamily="34" charset="-128"/>
              <a:ea typeface="Arial Unicode MS" pitchFamily="-108" charset="0"/>
              <a:cs typeface="Arial Unicode MS" pitchFamily="34" charset="-128"/>
            </a:endParaRPr>
          </a:p>
        </p:txBody>
      </p:sp>
      <p:sp>
        <p:nvSpPr>
          <p:cNvPr id="11" name="Rectangle 10"/>
          <p:cNvSpPr/>
          <p:nvPr userDrawn="1"/>
        </p:nvSpPr>
        <p:spPr bwMode="auto">
          <a:xfrm>
            <a:off x="0" y="649287"/>
            <a:ext cx="9144000" cy="84137"/>
          </a:xfrm>
          <a:prstGeom prst="rect">
            <a:avLst/>
          </a:prstGeom>
          <a:gradFill>
            <a:gsLst>
              <a:gs pos="100000">
                <a:schemeClr val="accent4">
                  <a:tint val="37000"/>
                  <a:satMod val="300000"/>
                </a:schemeClr>
              </a:gs>
              <a:gs pos="0">
                <a:schemeClr val="bg1">
                  <a:lumMod val="95000"/>
                </a:schemeClr>
              </a:gs>
            </a:gsLst>
          </a:gradFill>
          <a:ln>
            <a:solidFill>
              <a:schemeClr val="bg2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 marL="342900" indent="-342900" algn="l" eaLnBrk="1" hangingPunct="1">
              <a:spcBef>
                <a:spcPct val="20000"/>
              </a:spcBef>
              <a:buFontTx/>
              <a:buChar char="•"/>
              <a:defRPr/>
            </a:pPr>
            <a:endParaRPr lang="de-DE" sz="1600" dirty="0">
              <a:solidFill>
                <a:schemeClr val="tx1"/>
              </a:solidFill>
              <a:latin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-3176" y="6375400"/>
            <a:ext cx="9144000" cy="482600"/>
          </a:xfrm>
          <a:prstGeom prst="rect">
            <a:avLst/>
          </a:prstGeom>
          <a:gradFill>
            <a:gsLst>
              <a:gs pos="23000">
                <a:srgbClr val="E4E4E4"/>
              </a:gs>
              <a:gs pos="100000">
                <a:srgbClr val="F8FBFF"/>
              </a:gs>
              <a:gs pos="0">
                <a:schemeClr val="bg1">
                  <a:lumMod val="85000"/>
                </a:schemeClr>
              </a:gs>
            </a:gsLst>
            <a:lin ang="5400000" scaled="0"/>
          </a:gradFill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prstTxWarp prst="textNoShape">
              <a:avLst/>
            </a:prstTxWarp>
          </a:bodyPr>
          <a:lstStyle/>
          <a:p>
            <a:pPr marL="342900" indent="-342900" algn="l" eaLnBrk="1" hangingPunct="1">
              <a:spcBef>
                <a:spcPct val="20000"/>
              </a:spcBef>
              <a:buFontTx/>
              <a:buChar char="•"/>
              <a:defRPr/>
            </a:pPr>
            <a:endParaRPr lang="de-DE" sz="1600" dirty="0">
              <a:latin typeface="Arial Unicode MS" pitchFamily="34" charset="-128"/>
              <a:ea typeface="ＭＳ Ｐゴシック" charset="-128"/>
              <a:cs typeface="Arial Unicode MS" pitchFamily="34" charset="-128"/>
            </a:endParaRPr>
          </a:p>
        </p:txBody>
      </p:sp>
      <p:sp>
        <p:nvSpPr>
          <p:cNvPr id="134175" name="Rectangle 31"/>
          <p:cNvSpPr>
            <a:spLocks noChangeArrowheads="1"/>
          </p:cNvSpPr>
          <p:nvPr userDrawn="1">
            <p:custDataLst>
              <p:tags r:id="rId14"/>
            </p:custDataLst>
          </p:nvPr>
        </p:nvSpPr>
        <p:spPr bwMode="auto">
          <a:xfrm>
            <a:off x="8517458" y="6434138"/>
            <a:ext cx="50430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rIns="0">
            <a:prstTxWarp prst="textNoShape">
              <a:avLst/>
            </a:prstTxWarp>
            <a:spAutoFit/>
          </a:bodyPr>
          <a:lstStyle/>
          <a:p>
            <a:pPr algn="r">
              <a:defRPr/>
            </a:pPr>
            <a:fld id="{6A113AA4-9849-FB42-8487-64854D6D9D95}" type="slidenum">
              <a:rPr lang="en-US" sz="1600">
                <a:solidFill>
                  <a:srgbClr val="004290"/>
                </a:solidFill>
                <a:latin typeface="Arial Unicode MS" pitchFamily="34" charset="-128"/>
                <a:ea typeface="Arial Unicode MS" pitchFamily="-108" charset="0"/>
                <a:cs typeface="Arial Unicode MS" pitchFamily="34" charset="-128"/>
              </a:rPr>
              <a:pPr algn="r">
                <a:defRPr/>
              </a:pPr>
              <a:t>‹#›</a:t>
            </a:fld>
            <a:endParaRPr lang="en-US" sz="1600" dirty="0">
              <a:solidFill>
                <a:srgbClr val="004290"/>
              </a:solidFill>
              <a:latin typeface="Arial Unicode MS" pitchFamily="34" charset="-128"/>
              <a:ea typeface="Arial Unicode MS" pitchFamily="-108" charset="0"/>
              <a:cs typeface="Arial Unicode MS" pitchFamily="34" charset="-128"/>
            </a:endParaRPr>
          </a:p>
        </p:txBody>
      </p:sp>
      <p:sp>
        <p:nvSpPr>
          <p:cNvPr id="10" name="Text Placeholder 2"/>
          <p:cNvSpPr txBox="1">
            <a:spLocks/>
          </p:cNvSpPr>
          <p:nvPr userDrawn="1"/>
        </p:nvSpPr>
        <p:spPr bwMode="auto">
          <a:xfrm>
            <a:off x="2065283" y="6372224"/>
            <a:ext cx="5013434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18F"/>
              </a:buClr>
              <a:buSzTx/>
              <a:buFont typeface="Wingdings 2" pitchFamily="-106" charset="2"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 Unicode MS" pitchFamily="34" charset="-128"/>
                <a:ea typeface="Arial Unicode MS" pitchFamily="-106" charset="0"/>
                <a:cs typeface="Arial Unicode MS" pitchFamily="34" charset="-128"/>
              </a:rPr>
              <a:t>Jens Helge Reelfs</a:t>
            </a:r>
          </a:p>
        </p:txBody>
      </p:sp>
      <p:pic>
        <p:nvPicPr>
          <p:cNvPr id="14" name="Picture 13" descr="rwth_comsys_bild_cmyk.pdf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22" y="6419463"/>
            <a:ext cx="2030415" cy="39617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2" r:id="rId1"/>
    <p:sldLayoutId id="2147483998" r:id="rId2"/>
    <p:sldLayoutId id="2147483993" r:id="rId3"/>
    <p:sldLayoutId id="2147483999" r:id="rId4"/>
    <p:sldLayoutId id="2147483994" r:id="rId5"/>
    <p:sldLayoutId id="2147483995" r:id="rId6"/>
    <p:sldLayoutId id="2147483989" r:id="rId7"/>
    <p:sldLayoutId id="2147483990" r:id="rId8"/>
    <p:sldLayoutId id="2147483991" r:id="rId9"/>
    <p:sldLayoutId id="2147483997" r:id="rId10"/>
    <p:sldLayoutId id="2147483996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Arial Unicode MS" pitchFamily="-108" charset="0"/>
          <a:cs typeface="Arial Unicode MS" pitchFamily="-108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 Rounded MT Bold" pitchFamily="34" charset="0"/>
          <a:ea typeface="Arial Unicode MS" pitchFamily="-108" charset="0"/>
          <a:cs typeface="Arial Unicode MS" pitchFamily="-10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 Rounded MT Bold" pitchFamily="34" charset="0"/>
          <a:ea typeface="Arial Unicode MS" pitchFamily="-108" charset="0"/>
          <a:cs typeface="Arial Unicode MS" pitchFamily="-10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 Rounded MT Bold" pitchFamily="34" charset="0"/>
          <a:ea typeface="Arial Unicode MS" pitchFamily="-108" charset="0"/>
          <a:cs typeface="Arial Unicode MS" pitchFamily="-10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 Rounded MT Bold" pitchFamily="34" charset="0"/>
          <a:ea typeface="Arial Unicode MS" pitchFamily="-108" charset="0"/>
          <a:cs typeface="Arial Unicode MS" pitchFamily="-10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418F"/>
          </a:solidFill>
          <a:latin typeface="Arial Rounded MT Bold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418F"/>
          </a:solidFill>
          <a:latin typeface="Arial Rounded MT Bold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418F"/>
          </a:solidFill>
          <a:latin typeface="Arial Rounded MT Bold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00418F"/>
          </a:solidFill>
          <a:latin typeface="Arial Rounded MT Bold" pitchFamily="34" charset="0"/>
        </a:defRPr>
      </a:lvl9pPr>
    </p:titleStyle>
    <p:bodyStyle>
      <a:lvl1pPr marL="342900" indent="-34290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18F"/>
        </a:buClr>
        <a:buFont typeface="Wingdings 2" pitchFamily="-106" charset="2"/>
        <a:buChar char=""/>
        <a:defRPr sz="2400">
          <a:solidFill>
            <a:schemeClr val="tx1"/>
          </a:solidFill>
          <a:latin typeface="Arial Unicode MS" pitchFamily="34" charset="-128"/>
          <a:ea typeface="Arial Unicode MS" pitchFamily="-108" charset="0"/>
          <a:cs typeface="Arial Unicode MS" pitchFamily="34" charset="-128"/>
        </a:defRPr>
      </a:lvl1pPr>
      <a:lvl2pPr marL="742950" indent="-2857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00418F"/>
        </a:buClr>
        <a:buFont typeface="Wingdings 3" pitchFamily="-106" charset="2"/>
        <a:buChar char=""/>
        <a:defRPr sz="2000">
          <a:solidFill>
            <a:schemeClr val="tx1"/>
          </a:solidFill>
          <a:latin typeface="Arial Unicode MS" pitchFamily="34" charset="-128"/>
          <a:ea typeface="Arial Unicode MS" pitchFamily="-108" charset="0"/>
          <a:cs typeface="Arial Unicode MS" pitchFamily="34" charset="-128"/>
        </a:defRPr>
      </a:lvl2pPr>
      <a:lvl3pPr marL="11430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00418F"/>
        </a:buClr>
        <a:buFont typeface="Wingdings 2" pitchFamily="-106" charset="2"/>
        <a:buChar char="¾"/>
        <a:defRPr>
          <a:solidFill>
            <a:schemeClr val="tx1"/>
          </a:solidFill>
          <a:latin typeface="Arial Unicode MS" pitchFamily="34" charset="-128"/>
          <a:ea typeface="Arial Unicode MS" pitchFamily="-108" charset="0"/>
          <a:cs typeface="Arial Unicode MS" pitchFamily="34" charset="-128"/>
        </a:defRPr>
      </a:lvl3pPr>
      <a:lvl4pPr marL="15621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00418F"/>
        </a:buClr>
        <a:buFont typeface="Wingdings 3" pitchFamily="-106" charset="2"/>
        <a:buChar char="¬"/>
        <a:defRPr>
          <a:solidFill>
            <a:schemeClr val="tx1"/>
          </a:solidFill>
          <a:latin typeface="Arial Unicode MS" pitchFamily="34" charset="-128"/>
          <a:ea typeface="Arial Unicode MS" pitchFamily="-108" charset="0"/>
          <a:cs typeface="Arial Unicode MS" pitchFamily="34" charset="-128"/>
        </a:defRPr>
      </a:lvl4pPr>
      <a:lvl5pPr marL="19812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00418F"/>
        </a:buClr>
        <a:buChar char="-"/>
        <a:defRPr>
          <a:solidFill>
            <a:schemeClr val="tx1"/>
          </a:solidFill>
          <a:latin typeface="Arial Unicode MS" pitchFamily="34" charset="-128"/>
          <a:ea typeface="Arial Unicode MS" pitchFamily="-108" charset="0"/>
          <a:cs typeface="Arial Unicode MS" pitchFamily="34" charset="-128"/>
        </a:defRPr>
      </a:lvl5pPr>
      <a:lvl6pPr marL="24384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00418F"/>
        </a:buClr>
        <a:buChar char="-"/>
        <a:defRPr>
          <a:solidFill>
            <a:schemeClr val="tx1"/>
          </a:solidFill>
          <a:latin typeface="Arial Unicode MS" pitchFamily="34" charset="-128"/>
        </a:defRPr>
      </a:lvl6pPr>
      <a:lvl7pPr marL="28956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00418F"/>
        </a:buClr>
        <a:buChar char="-"/>
        <a:defRPr>
          <a:solidFill>
            <a:schemeClr val="tx1"/>
          </a:solidFill>
          <a:latin typeface="Arial Unicode MS" pitchFamily="34" charset="-128"/>
        </a:defRPr>
      </a:lvl7pPr>
      <a:lvl8pPr marL="33528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00418F"/>
        </a:buClr>
        <a:buChar char="-"/>
        <a:defRPr>
          <a:solidFill>
            <a:schemeClr val="tx1"/>
          </a:solidFill>
          <a:latin typeface="Arial Unicode MS" pitchFamily="34" charset="-128"/>
        </a:defRPr>
      </a:lvl8pPr>
      <a:lvl9pPr marL="38100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00418F"/>
        </a:buClr>
        <a:buChar char="-"/>
        <a:defRPr>
          <a:solidFill>
            <a:schemeClr val="tx1"/>
          </a:solidFill>
          <a:latin typeface="Arial Unicode MS" pitchFamily="34" charset="-128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528321" y="3712706"/>
            <a:ext cx="8432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18F"/>
              </a:buClr>
              <a:buSzTx/>
              <a:buFont typeface="Wingdings 2" pitchFamily="-106" charset="2"/>
              <a:buNone/>
              <a:tabLst/>
              <a:defRPr/>
            </a:pPr>
            <a:r>
              <a:rPr kumimoji="0" lang="de-DE" sz="2200" b="0" i="0" u="sng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Helge Reelfs</a:t>
            </a:r>
            <a:endParaRPr kumimoji="0" lang="de-DE" sz="2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65714" y="5963170"/>
            <a:ext cx="58738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600" dirty="0" err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CoNEXT</a:t>
            </a:r>
            <a:r>
              <a:rPr lang="de-DE" sz="1600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2016, Irvine, CA, US, </a:t>
            </a:r>
            <a:r>
              <a:rPr lang="de-DE" sz="1600" dirty="0" err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December</a:t>
            </a:r>
            <a:r>
              <a:rPr lang="de-DE" sz="1600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2016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06455">
            <a:off x="-83090" y="1129601"/>
            <a:ext cx="1828800" cy="240487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1325246" y="1554480"/>
            <a:ext cx="7858124" cy="2295525"/>
          </a:xfrm>
        </p:spPr>
        <p:txBody>
          <a:bodyPr/>
          <a:lstStyle/>
          <a:p>
            <a:pPr algn="r"/>
            <a:r>
              <a:rPr lang="en-US" sz="4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It‘s Time to Combine Network Advances and Databases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17633" y="6569591"/>
            <a:ext cx="233910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Picture </a:t>
            </a:r>
            <a:r>
              <a:rPr lang="de-DE" sz="1000" dirty="0" err="1"/>
              <a:t>from</a:t>
            </a:r>
            <a:r>
              <a:rPr lang="de-DE" sz="1000" dirty="0"/>
              <a:t> </a:t>
            </a:r>
            <a:r>
              <a:rPr lang="de-DE" sz="1000" dirty="0" err="1"/>
              <a:t>diana</a:t>
            </a:r>
            <a:r>
              <a:rPr lang="de-DE" sz="1000" dirty="0"/>
              <a:t> </a:t>
            </a:r>
            <a:r>
              <a:rPr lang="de-DE" sz="1000" dirty="0" err="1"/>
              <a:t>colors</a:t>
            </a:r>
            <a:r>
              <a:rPr lang="de-DE" sz="1000" dirty="0"/>
              <a:t> @ flickr.com</a:t>
            </a:r>
          </a:p>
        </p:txBody>
      </p:sp>
    </p:spTree>
  </p:cSld>
  <p:clrMapOvr>
    <a:masterClrMapping/>
  </p:clrMapOvr>
  <p:transition advTm="2638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166688" y="103188"/>
            <a:ext cx="8756650" cy="457200"/>
          </a:xfrm>
        </p:spPr>
        <p:txBody>
          <a:bodyPr/>
          <a:lstStyle/>
          <a:p>
            <a:r>
              <a:rPr lang="en-US" dirty="0"/>
              <a:t>Future Work</a:t>
            </a:r>
          </a:p>
        </p:txBody>
      </p:sp>
      <p:sp>
        <p:nvSpPr>
          <p:cNvPr id="8" name="Content Placeholder 4"/>
          <p:cNvSpPr>
            <a:spLocks noGrp="1"/>
          </p:cNvSpPr>
          <p:nvPr>
            <p:ph sz="quarter" idx="10"/>
          </p:nvPr>
        </p:nvSpPr>
        <p:spPr>
          <a:xfrm>
            <a:off x="207806" y="891487"/>
            <a:ext cx="8756062" cy="5311697"/>
          </a:xfrm>
        </p:spPr>
        <p:txBody>
          <a:bodyPr/>
          <a:lstStyle/>
          <a:p>
            <a:r>
              <a:rPr lang="en-US" dirty="0"/>
              <a:t>Improve Santa</a:t>
            </a:r>
          </a:p>
          <a:p>
            <a:pPr lvl="1"/>
            <a:r>
              <a:rPr lang="en-US" dirty="0"/>
              <a:t>Use </a:t>
            </a:r>
            <a:r>
              <a:rPr lang="en-US" dirty="0" err="1"/>
              <a:t>eBPF</a:t>
            </a:r>
            <a:endParaRPr lang="en-US" dirty="0"/>
          </a:p>
          <a:p>
            <a:pPr lvl="1"/>
            <a:r>
              <a:rPr lang="de-DE" dirty="0"/>
              <a:t>Push </a:t>
            </a:r>
            <a:r>
              <a:rPr lang="de-DE" dirty="0" err="1"/>
              <a:t>processor</a:t>
            </a:r>
            <a:r>
              <a:rPr lang="de-DE" dirty="0"/>
              <a:t> down </a:t>
            </a:r>
            <a:r>
              <a:rPr lang="de-DE" dirty="0" err="1"/>
              <a:t>towards</a:t>
            </a:r>
            <a:r>
              <a:rPr lang="de-DE" dirty="0"/>
              <a:t> </a:t>
            </a:r>
            <a:r>
              <a:rPr lang="de-DE" dirty="0" err="1"/>
              <a:t>hardware</a:t>
            </a:r>
            <a:endParaRPr lang="en-US" dirty="0"/>
          </a:p>
          <a:p>
            <a:r>
              <a:rPr lang="en-US" dirty="0"/>
              <a:t>Evaluation of different applications</a:t>
            </a:r>
          </a:p>
          <a:p>
            <a:pPr lvl="1"/>
            <a:r>
              <a:rPr lang="de-DE" dirty="0"/>
              <a:t>In-Memory Database</a:t>
            </a:r>
          </a:p>
          <a:p>
            <a:pPr lvl="1"/>
            <a:r>
              <a:rPr lang="de-DE" dirty="0"/>
              <a:t>Distributed Database</a:t>
            </a:r>
            <a:endParaRPr lang="en-US" dirty="0"/>
          </a:p>
          <a:p>
            <a:r>
              <a:rPr lang="en-US" dirty="0"/>
              <a:t>Evaluation of Kernel-Bypassing implementations</a:t>
            </a:r>
            <a:endParaRPr lang="de-DE" dirty="0"/>
          </a:p>
          <a:p>
            <a:pPr lvl="1"/>
            <a:r>
              <a:rPr lang="de-DE" dirty="0" err="1"/>
              <a:t>StackMap</a:t>
            </a:r>
            <a:endParaRPr lang="en-US" dirty="0"/>
          </a:p>
          <a:p>
            <a:r>
              <a:rPr lang="en-US" dirty="0"/>
              <a:t>Evaluation of different workloads</a:t>
            </a:r>
          </a:p>
          <a:p>
            <a:pPr lvl="1"/>
            <a:r>
              <a:rPr lang="de-DE" dirty="0"/>
              <a:t>Power-</a:t>
            </a:r>
            <a:r>
              <a:rPr lang="de-DE" dirty="0" err="1"/>
              <a:t>law</a:t>
            </a:r>
            <a:endParaRPr lang="de-DE" dirty="0"/>
          </a:p>
          <a:p>
            <a:pPr lvl="1"/>
            <a:r>
              <a:rPr lang="de-DE" dirty="0" err="1"/>
              <a:t>Transactional</a:t>
            </a:r>
            <a:endParaRPr lang="en-US" dirty="0"/>
          </a:p>
          <a:p>
            <a:r>
              <a:rPr lang="en-US" dirty="0"/>
              <a:t>Evaluation of latency impact</a:t>
            </a:r>
          </a:p>
        </p:txBody>
      </p:sp>
    </p:spTree>
    <p:extLst>
      <p:ext uri="{BB962C8B-B14F-4D97-AF65-F5344CB8AC3E}">
        <p14:creationId xmlns:p14="http://schemas.microsoft.com/office/powerpoint/2010/main" val="1274763013"/>
      </p:ext>
    </p:extLst>
  </p:cSld>
  <p:clrMapOvr>
    <a:masterClrMapping/>
  </p:clrMapOvr>
  <p:transition advTm="22378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528321" y="3712706"/>
            <a:ext cx="8432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18F"/>
              </a:buClr>
              <a:buSzTx/>
              <a:buFont typeface="Wingdings 2" pitchFamily="-106" charset="2"/>
              <a:buNone/>
              <a:tabLst/>
              <a:defRPr/>
            </a:pPr>
            <a:r>
              <a:rPr kumimoji="0" lang="de-DE" sz="2200" b="0" i="0" u="sng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Helge Reelfs</a:t>
            </a:r>
            <a:endParaRPr kumimoji="0" lang="de-DE" sz="2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65714" y="5963170"/>
            <a:ext cx="58738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600" dirty="0" err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CoNEXT</a:t>
            </a:r>
            <a:r>
              <a:rPr lang="de-DE" sz="1600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2016, Irvine, CA, US, </a:t>
            </a:r>
            <a:r>
              <a:rPr lang="de-DE" sz="1600" dirty="0" err="1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December</a:t>
            </a:r>
            <a:r>
              <a:rPr lang="de-DE" sz="1600" dirty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2016</a:t>
            </a:r>
          </a:p>
        </p:txBody>
      </p:sp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426525" y="1524000"/>
            <a:ext cx="4513118" cy="2295525"/>
          </a:xfrm>
        </p:spPr>
        <p:txBody>
          <a:bodyPr/>
          <a:lstStyle/>
          <a:p>
            <a:pPr algn="r"/>
            <a:r>
              <a:rPr lang="en-US" sz="4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Thanks.</a:t>
            </a:r>
          </a:p>
        </p:txBody>
      </p:sp>
    </p:spTree>
    <p:extLst>
      <p:ext uri="{BB962C8B-B14F-4D97-AF65-F5344CB8AC3E}">
        <p14:creationId xmlns:p14="http://schemas.microsoft.com/office/powerpoint/2010/main" val="3021156861"/>
      </p:ext>
    </p:extLst>
  </p:cSld>
  <p:clrMapOvr>
    <a:masterClrMapping/>
  </p:clrMapOvr>
  <p:transition advTm="2104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answer is </a:t>
            </a:r>
            <a:r>
              <a:rPr lang="en-US" u="sng" dirty="0"/>
              <a:t>R</a:t>
            </a:r>
            <a:r>
              <a:rPr lang="en-US" dirty="0"/>
              <a:t>emote </a:t>
            </a:r>
            <a:r>
              <a:rPr lang="en-US" u="sng" dirty="0"/>
              <a:t>D</a:t>
            </a:r>
            <a:r>
              <a:rPr lang="en-US" dirty="0"/>
              <a:t>irect </a:t>
            </a:r>
            <a:r>
              <a:rPr lang="en-US" u="sng" dirty="0"/>
              <a:t>M</a:t>
            </a:r>
            <a:r>
              <a:rPr lang="en-US" dirty="0"/>
              <a:t>emory </a:t>
            </a:r>
            <a:r>
              <a:rPr lang="en-US" u="sng" dirty="0"/>
              <a:t>A</a:t>
            </a:r>
            <a:r>
              <a:rPr lang="en-US" dirty="0"/>
              <a:t>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07806" y="891487"/>
            <a:ext cx="8756062" cy="2676661"/>
          </a:xfrm>
        </p:spPr>
        <p:txBody>
          <a:bodyPr/>
          <a:lstStyle/>
          <a:p>
            <a:r>
              <a:rPr lang="en-US" dirty="0"/>
              <a:t>Widely used, various implementations (HPC, </a:t>
            </a:r>
            <a:r>
              <a:rPr lang="en-US" u="sng" dirty="0"/>
              <a:t>big </a:t>
            </a:r>
            <a:r>
              <a:rPr lang="en-US" dirty="0"/>
              <a:t>databases)</a:t>
            </a:r>
          </a:p>
          <a:p>
            <a:r>
              <a:rPr lang="en-US"/>
              <a:t>Concept</a:t>
            </a:r>
            <a:r>
              <a:rPr lang="en-US" dirty="0"/>
              <a:t>: lightweight direct data transfer &amp; placement</a:t>
            </a:r>
          </a:p>
          <a:p>
            <a:r>
              <a:rPr lang="en-US" dirty="0"/>
              <a:t>Simple primitives (read, write, </a:t>
            </a:r>
            <a:r>
              <a:rPr lang="en-US" dirty="0" err="1"/>
              <a:t>ack</a:t>
            </a:r>
            <a:r>
              <a:rPr lang="en-US" dirty="0"/>
              <a:t>)</a:t>
            </a:r>
          </a:p>
          <a:p>
            <a:r>
              <a:rPr lang="en-US" dirty="0"/>
              <a:t>Pre-allocated buffers per connection, polling</a:t>
            </a:r>
          </a:p>
          <a:p>
            <a:r>
              <a:rPr lang="en-US" dirty="0"/>
              <a:t>Astonishing results (latency, throughput, CPU load)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07806" y="3737113"/>
            <a:ext cx="8756062" cy="2466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290"/>
              </a:buClr>
              <a:buFont typeface="Wingdings 2" pitchFamily="-106" charset="2"/>
              <a:buChar char=""/>
              <a:defRPr sz="2400" b="1">
                <a:solidFill>
                  <a:srgbClr val="004290"/>
                </a:solidFill>
                <a:latin typeface="Arial Unicode MS" pitchFamily="34" charset="-128"/>
                <a:ea typeface="Arial Unicode MS" pitchFamily="-108" charset="0"/>
                <a:cs typeface="Arial Unicode MS" pitchFamily="34" charset="-128"/>
              </a:defRPr>
            </a:lvl1pPr>
            <a:lvl2pPr marL="742950" indent="-28575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4290"/>
              </a:buClr>
              <a:buFont typeface="Wingdings 3" pitchFamily="-106" charset="2"/>
              <a:buChar char=""/>
              <a:defRPr sz="2000">
                <a:solidFill>
                  <a:schemeClr val="tx1"/>
                </a:solidFill>
                <a:latin typeface="Arial Unicode MS" pitchFamily="34" charset="-128"/>
                <a:ea typeface="Arial Unicode MS" pitchFamily="-108" charset="0"/>
                <a:cs typeface="Arial Unicode MS" pitchFamily="34" charset="-128"/>
              </a:defRPr>
            </a:lvl2pPr>
            <a:lvl3pPr marL="11430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4290"/>
              </a:buClr>
              <a:buFont typeface="Wingdings 2" pitchFamily="-106" charset="2"/>
              <a:buChar char="¾"/>
              <a:defRPr>
                <a:solidFill>
                  <a:schemeClr val="tx1"/>
                </a:solidFill>
                <a:latin typeface="Arial Unicode MS" pitchFamily="34" charset="-128"/>
                <a:ea typeface="Arial Unicode MS" pitchFamily="-108" charset="0"/>
                <a:cs typeface="Arial Unicode MS" pitchFamily="34" charset="-128"/>
              </a:defRPr>
            </a:lvl3pPr>
            <a:lvl4pPr marL="15621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4290"/>
              </a:buClr>
              <a:buFont typeface="Wingdings 3" pitchFamily="-106" charset="2"/>
              <a:buChar char="¬"/>
              <a:defRPr>
                <a:solidFill>
                  <a:schemeClr val="tx1"/>
                </a:solidFill>
                <a:latin typeface="Arial Unicode MS" pitchFamily="34" charset="-128"/>
                <a:ea typeface="Arial Unicode MS" pitchFamily="-108" charset="0"/>
                <a:cs typeface="Arial Unicode MS" pitchFamily="34" charset="-128"/>
              </a:defRPr>
            </a:lvl4pPr>
            <a:lvl5pPr marL="19812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4290"/>
              </a:buClr>
              <a:buChar char="-"/>
              <a:defRPr>
                <a:solidFill>
                  <a:schemeClr val="tx1"/>
                </a:solidFill>
                <a:latin typeface="Arial Unicode MS" pitchFamily="34" charset="-128"/>
                <a:ea typeface="Arial Unicode MS" pitchFamily="-108" charset="0"/>
                <a:cs typeface="Arial Unicode MS" pitchFamily="34" charset="-128"/>
              </a:defRPr>
            </a:lvl5pPr>
            <a:lvl6pPr marL="24384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418F"/>
              </a:buClr>
              <a:buChar char="-"/>
              <a:defRPr>
                <a:solidFill>
                  <a:schemeClr val="tx1"/>
                </a:solidFill>
                <a:latin typeface="Arial Unicode MS" pitchFamily="34" charset="-128"/>
              </a:defRPr>
            </a:lvl6pPr>
            <a:lvl7pPr marL="28956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418F"/>
              </a:buClr>
              <a:buChar char="-"/>
              <a:defRPr>
                <a:solidFill>
                  <a:schemeClr val="tx1"/>
                </a:solidFill>
                <a:latin typeface="Arial Unicode MS" pitchFamily="34" charset="-128"/>
              </a:defRPr>
            </a:lvl7pPr>
            <a:lvl8pPr marL="33528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418F"/>
              </a:buClr>
              <a:buChar char="-"/>
              <a:defRPr>
                <a:solidFill>
                  <a:schemeClr val="tx1"/>
                </a:solidFill>
                <a:latin typeface="Arial Unicode MS" pitchFamily="34" charset="-128"/>
              </a:defRPr>
            </a:lvl8pPr>
            <a:lvl9pPr marL="38100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418F"/>
              </a:buClr>
              <a:buChar char="-"/>
              <a:defRPr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r>
              <a:rPr lang="en-US" kern="0" dirty="0"/>
              <a:t>But</a:t>
            </a:r>
          </a:p>
          <a:p>
            <a:pPr lvl="1"/>
            <a:r>
              <a:rPr lang="en-US" kern="0" dirty="0"/>
              <a:t>Specialized software</a:t>
            </a:r>
          </a:p>
          <a:p>
            <a:pPr lvl="1"/>
            <a:r>
              <a:rPr lang="en-US" kern="0" dirty="0"/>
              <a:t>Specialized hardware (NIC)</a:t>
            </a:r>
          </a:p>
          <a:p>
            <a:pPr lvl="1"/>
            <a:r>
              <a:rPr lang="en-US" kern="0" dirty="0"/>
              <a:t>Specialized networking infrastructure</a:t>
            </a:r>
          </a:p>
          <a:p>
            <a:pPr lvl="1"/>
            <a:r>
              <a:rPr lang="en-US" kern="0" dirty="0"/>
              <a:t>TCP/IP/Ethernet compatible implementations immature*</a:t>
            </a:r>
          </a:p>
          <a:p>
            <a:pPr marL="715963" lvl="1" indent="-258763">
              <a:buNone/>
            </a:pPr>
            <a:r>
              <a:rPr lang="en-US" sz="1000" kern="0" dirty="0"/>
              <a:t>	*Zhu et al. Congestion Control for Large-Scale RDMA Deployments (SIGCOMM’15)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23716581"/>
      </p:ext>
    </p:extLst>
  </p:cSld>
  <p:clrMapOvr>
    <a:masterClrMapping/>
  </p:clrMapOvr>
  <p:transition advTm="13826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roup 112"/>
          <p:cNvGrpSpPr/>
          <p:nvPr/>
        </p:nvGrpSpPr>
        <p:grpSpPr>
          <a:xfrm>
            <a:off x="94004" y="2392726"/>
            <a:ext cx="8963604" cy="3372790"/>
            <a:chOff x="94004" y="2935651"/>
            <a:chExt cx="8963604" cy="3372790"/>
          </a:xfrm>
        </p:grpSpPr>
        <p:grpSp>
          <p:nvGrpSpPr>
            <p:cNvPr id="111" name="Group 110"/>
            <p:cNvGrpSpPr/>
            <p:nvPr/>
          </p:nvGrpSpPr>
          <p:grpSpPr>
            <a:xfrm>
              <a:off x="94004" y="2935651"/>
              <a:ext cx="8963604" cy="629429"/>
              <a:chOff x="94004" y="2935651"/>
              <a:chExt cx="8963604" cy="629429"/>
            </a:xfrm>
          </p:grpSpPr>
          <p:cxnSp>
            <p:nvCxnSpPr>
              <p:cNvPr id="13" name="Straight Connector 12"/>
              <p:cNvCxnSpPr/>
              <p:nvPr/>
            </p:nvCxnSpPr>
            <p:spPr>
              <a:xfrm>
                <a:off x="94004" y="3243427"/>
                <a:ext cx="879362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6"/>
              <p:cNvSpPr txBox="1"/>
              <p:nvPr/>
            </p:nvSpPr>
            <p:spPr>
              <a:xfrm>
                <a:off x="8458887" y="2935651"/>
                <a:ext cx="49853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>
                <a:defPPr>
                  <a:defRPr lang="en-US"/>
                </a:defPPr>
                <a:lvl1pPr>
                  <a:defRPr sz="800" i="1">
                    <a:latin typeface="Helvetica"/>
                    <a:cs typeface="Helvetica"/>
                  </a:defRPr>
                </a:lvl1pPr>
              </a:lstStyle>
              <a:p>
                <a:pPr defTabSz="914400"/>
                <a:r>
                  <a:rPr lang="en-US" sz="2000" dirty="0">
                    <a:solidFill>
                      <a:srgbClr val="000000"/>
                    </a:solidFill>
                  </a:rPr>
                  <a:t>user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8358699" y="3257303"/>
                <a:ext cx="69890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>
                <a:defPPr>
                  <a:defRPr lang="en-US"/>
                </a:defPPr>
                <a:lvl1pPr>
                  <a:defRPr sz="800" i="1">
                    <a:latin typeface="Helvetica"/>
                    <a:cs typeface="Helvetica"/>
                  </a:defRPr>
                </a:lvl1pPr>
              </a:lstStyle>
              <a:p>
                <a:pPr defTabSz="914400"/>
                <a:r>
                  <a:rPr lang="en-US" sz="2000" dirty="0">
                    <a:solidFill>
                      <a:srgbClr val="000000"/>
                    </a:solidFill>
                  </a:rPr>
                  <a:t>kernel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94004" y="5656374"/>
              <a:ext cx="8957796" cy="652067"/>
              <a:chOff x="94004" y="5656374"/>
              <a:chExt cx="8957796" cy="652067"/>
            </a:xfrm>
          </p:grpSpPr>
          <p:sp>
            <p:nvSpPr>
              <p:cNvPr id="19" name="TextBox 18"/>
              <p:cNvSpPr txBox="1"/>
              <p:nvPr/>
            </p:nvSpPr>
            <p:spPr>
              <a:xfrm>
                <a:off x="8583003" y="6000664"/>
                <a:ext cx="42800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914400"/>
                <a:r>
                  <a:rPr lang="en-US" sz="2000" i="1" dirty="0">
                    <a:solidFill>
                      <a:srgbClr val="000000"/>
                    </a:solidFill>
                    <a:latin typeface="Helvetica"/>
                    <a:cs typeface="Helvetica"/>
                  </a:rPr>
                  <a:t>HW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8352891" y="5656374"/>
                <a:ext cx="69890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914400"/>
                <a:r>
                  <a:rPr lang="en-US" sz="2000" i="1" dirty="0">
                    <a:solidFill>
                      <a:srgbClr val="000000"/>
                    </a:solidFill>
                    <a:latin typeface="Helvetica"/>
                    <a:cs typeface="Helvetica"/>
                  </a:rPr>
                  <a:t>kernel</a:t>
                </a:r>
              </a:p>
            </p:txBody>
          </p:sp>
          <p:cxnSp>
            <p:nvCxnSpPr>
              <p:cNvPr id="27" name="Straight Connector 26"/>
              <p:cNvCxnSpPr/>
              <p:nvPr/>
            </p:nvCxnSpPr>
            <p:spPr>
              <a:xfrm>
                <a:off x="94004" y="5964150"/>
                <a:ext cx="879362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" name="Group 2"/>
          <p:cNvGrpSpPr/>
          <p:nvPr/>
        </p:nvGrpSpPr>
        <p:grpSpPr>
          <a:xfrm>
            <a:off x="6842771" y="738054"/>
            <a:ext cx="1291818" cy="5501068"/>
            <a:chOff x="579831" y="738054"/>
            <a:chExt cx="1291818" cy="5501068"/>
          </a:xfrm>
        </p:grpSpPr>
        <p:sp>
          <p:nvSpPr>
            <p:cNvPr id="31" name="TextBox 30"/>
            <p:cNvSpPr txBox="1"/>
            <p:nvPr/>
          </p:nvSpPr>
          <p:spPr>
            <a:xfrm>
              <a:off x="807591" y="738054"/>
              <a:ext cx="89159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/>
              <a:r>
                <a:rPr lang="en-US" dirty="0">
                  <a:solidFill>
                    <a:srgbClr val="000000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Kernel-</a:t>
              </a:r>
            </a:p>
            <a:p>
              <a:pPr algn="ctr" defTabSz="914400"/>
              <a:r>
                <a:rPr lang="en-US" dirty="0">
                  <a:solidFill>
                    <a:srgbClr val="000000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Software</a:t>
              </a:r>
            </a:p>
          </p:txBody>
        </p:sp>
        <p:grpSp>
          <p:nvGrpSpPr>
            <p:cNvPr id="116" name="Group 115"/>
            <p:cNvGrpSpPr/>
            <p:nvPr/>
          </p:nvGrpSpPr>
          <p:grpSpPr>
            <a:xfrm>
              <a:off x="579831" y="2988159"/>
              <a:ext cx="1291818" cy="3250963"/>
              <a:chOff x="579831" y="3531084"/>
              <a:chExt cx="1291818" cy="3250963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579831" y="6147222"/>
                <a:ext cx="1269649" cy="63482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635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 defTabSz="914400"/>
                <a:r>
                  <a:rPr lang="en-US" sz="2400" dirty="0">
                    <a:solidFill>
                      <a:srgbClr val="000000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MAC</a:t>
                </a: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602000" y="5112751"/>
                <a:ext cx="1269649" cy="63482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635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 defTabSz="914400"/>
                <a:r>
                  <a:rPr lang="en-US" sz="2400" dirty="0">
                    <a:solidFill>
                      <a:srgbClr val="000000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NET</a:t>
                </a: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602000" y="4321092"/>
                <a:ext cx="1269649" cy="63482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635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 defTabSz="914400"/>
                <a:r>
                  <a:rPr lang="en-US" sz="2400" dirty="0">
                    <a:solidFill>
                      <a:srgbClr val="000000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TRANS</a:t>
                </a: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601999" y="3531084"/>
                <a:ext cx="1269649" cy="63482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635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 defTabSz="914400"/>
                <a:r>
                  <a:rPr lang="en-US" sz="2400" dirty="0">
                    <a:solidFill>
                      <a:srgbClr val="000000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APP</a:t>
                </a:r>
              </a:p>
            </p:txBody>
          </p:sp>
          <p:cxnSp>
            <p:nvCxnSpPr>
              <p:cNvPr id="44" name="Straight Arrow Connector 43"/>
              <p:cNvCxnSpPr/>
              <p:nvPr/>
            </p:nvCxnSpPr>
            <p:spPr>
              <a:xfrm flipH="1" flipV="1">
                <a:off x="966949" y="4165201"/>
                <a:ext cx="1" cy="155183"/>
              </a:xfrm>
              <a:prstGeom prst="straightConnector1">
                <a:avLst/>
              </a:prstGeom>
              <a:ln>
                <a:headEnd type="arrow" w="med" len="med"/>
                <a:tailEnd type="none" w="med" len="med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/>
              <p:cNvCxnSpPr/>
              <p:nvPr/>
            </p:nvCxnSpPr>
            <p:spPr>
              <a:xfrm flipH="1" flipV="1">
                <a:off x="966950" y="4954501"/>
                <a:ext cx="1" cy="155183"/>
              </a:xfrm>
              <a:prstGeom prst="straightConnector1">
                <a:avLst/>
              </a:prstGeom>
              <a:ln>
                <a:headEnd type="arrow" w="med" len="med"/>
                <a:tailEnd type="none" w="med" len="med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/>
              <p:cNvCxnSpPr/>
              <p:nvPr/>
            </p:nvCxnSpPr>
            <p:spPr>
              <a:xfrm flipV="1">
                <a:off x="966951" y="5743802"/>
                <a:ext cx="1" cy="403420"/>
              </a:xfrm>
              <a:prstGeom prst="straightConnector1">
                <a:avLst/>
              </a:prstGeom>
              <a:ln>
                <a:headEnd type="arrow" w="med" len="med"/>
                <a:tailEnd type="none" w="med" len="med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48" name="Straight Arrow Connector 47"/>
              <p:cNvCxnSpPr/>
              <p:nvPr/>
            </p:nvCxnSpPr>
            <p:spPr>
              <a:xfrm flipV="1">
                <a:off x="1484476" y="5750643"/>
                <a:ext cx="1" cy="403420"/>
              </a:xfrm>
              <a:prstGeom prst="straightConnector1">
                <a:avLst/>
              </a:prstGeom>
              <a:ln>
                <a:headEnd type="none" w="med" len="med"/>
                <a:tailEnd type="arrow" w="med" len="med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/>
              <p:cNvCxnSpPr/>
              <p:nvPr/>
            </p:nvCxnSpPr>
            <p:spPr>
              <a:xfrm flipH="1" flipV="1">
                <a:off x="1484475" y="4957568"/>
                <a:ext cx="1" cy="155183"/>
              </a:xfrm>
              <a:prstGeom prst="straightConnector1">
                <a:avLst/>
              </a:prstGeom>
              <a:ln>
                <a:headEnd type="none" w="med" len="med"/>
                <a:tailEnd type="arrow" w="med" len="med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50" name="Straight Arrow Connector 49"/>
              <p:cNvCxnSpPr/>
              <p:nvPr/>
            </p:nvCxnSpPr>
            <p:spPr>
              <a:xfrm flipH="1" flipV="1">
                <a:off x="1484477" y="4165201"/>
                <a:ext cx="1" cy="155183"/>
              </a:xfrm>
              <a:prstGeom prst="straightConnector1">
                <a:avLst/>
              </a:prstGeom>
              <a:ln>
                <a:headEnd type="none" w="med" len="med"/>
                <a:tailEnd type="arrow" w="med" len="med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" name="Group 3"/>
          <p:cNvGrpSpPr/>
          <p:nvPr/>
        </p:nvGrpSpPr>
        <p:grpSpPr>
          <a:xfrm>
            <a:off x="4192257" y="738054"/>
            <a:ext cx="1345682" cy="5501068"/>
            <a:chOff x="3218696" y="738054"/>
            <a:chExt cx="1345682" cy="5501068"/>
          </a:xfrm>
        </p:grpSpPr>
        <p:sp>
          <p:nvSpPr>
            <p:cNvPr id="8" name="TextBox 7"/>
            <p:cNvSpPr txBox="1"/>
            <p:nvPr/>
          </p:nvSpPr>
          <p:spPr>
            <a:xfrm>
              <a:off x="3223946" y="738054"/>
              <a:ext cx="134043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/>
              <a:r>
                <a:rPr lang="en-US" dirty="0">
                  <a:solidFill>
                    <a:srgbClr val="000000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Classical</a:t>
              </a:r>
            </a:p>
            <a:p>
              <a:pPr algn="ctr" defTabSz="914400"/>
              <a:r>
                <a:rPr lang="en-US" dirty="0">
                  <a:solidFill>
                    <a:srgbClr val="000000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Network Stack</a:t>
              </a:r>
            </a:p>
          </p:txBody>
        </p:sp>
        <p:grpSp>
          <p:nvGrpSpPr>
            <p:cNvPr id="91" name="Group 90"/>
            <p:cNvGrpSpPr/>
            <p:nvPr/>
          </p:nvGrpSpPr>
          <p:grpSpPr>
            <a:xfrm>
              <a:off x="3218696" y="1284994"/>
              <a:ext cx="1291818" cy="4954128"/>
              <a:chOff x="3218696" y="1827919"/>
              <a:chExt cx="1291818" cy="4954128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3240864" y="1827919"/>
                <a:ext cx="1269649" cy="63482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635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 defTabSz="914400"/>
                <a:r>
                  <a:rPr lang="en-US" sz="2400" dirty="0">
                    <a:solidFill>
                      <a:srgbClr val="000000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APP</a:t>
                </a: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3218696" y="6147222"/>
                <a:ext cx="1269649" cy="63482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635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 defTabSz="914400"/>
                <a:r>
                  <a:rPr lang="en-US" sz="2400" dirty="0">
                    <a:solidFill>
                      <a:srgbClr val="000000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MAC</a:t>
                </a: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3240865" y="5112751"/>
                <a:ext cx="1269649" cy="63482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635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 defTabSz="914400"/>
                <a:r>
                  <a:rPr lang="en-US" sz="2400" dirty="0">
                    <a:solidFill>
                      <a:srgbClr val="000000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NET</a:t>
                </a: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3240865" y="4321092"/>
                <a:ext cx="1269649" cy="63482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635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 defTabSz="914400"/>
                <a:r>
                  <a:rPr lang="en-US" sz="2400" dirty="0">
                    <a:solidFill>
                      <a:srgbClr val="000000"/>
                    </a:solidFill>
                    <a:latin typeface="Helvetica" panose="020B0604020202020204" pitchFamily="34" charset="0"/>
                    <a:cs typeface="Helvetica" panose="020B0604020202020204" pitchFamily="34" charset="0"/>
                  </a:rPr>
                  <a:t>TRANS</a:t>
                </a:r>
              </a:p>
            </p:txBody>
          </p:sp>
          <p:cxnSp>
            <p:nvCxnSpPr>
              <p:cNvPr id="55" name="Straight Arrow Connector 54"/>
              <p:cNvCxnSpPr/>
              <p:nvPr/>
            </p:nvCxnSpPr>
            <p:spPr>
              <a:xfrm flipH="1" flipV="1">
                <a:off x="3605815" y="2476688"/>
                <a:ext cx="1" cy="1843697"/>
              </a:xfrm>
              <a:prstGeom prst="straightConnector1">
                <a:avLst/>
              </a:prstGeom>
              <a:ln>
                <a:headEnd type="arrow" w="med" len="med"/>
                <a:tailEnd type="none" w="med" len="med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56" name="Straight Arrow Connector 55"/>
              <p:cNvCxnSpPr/>
              <p:nvPr/>
            </p:nvCxnSpPr>
            <p:spPr>
              <a:xfrm flipH="1" flipV="1">
                <a:off x="3605815" y="4954501"/>
                <a:ext cx="1" cy="155183"/>
              </a:xfrm>
              <a:prstGeom prst="straightConnector1">
                <a:avLst/>
              </a:prstGeom>
              <a:ln>
                <a:headEnd type="arrow" w="med" len="med"/>
                <a:tailEnd type="none" w="med" len="med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57" name="Straight Arrow Connector 56"/>
              <p:cNvCxnSpPr/>
              <p:nvPr/>
            </p:nvCxnSpPr>
            <p:spPr>
              <a:xfrm flipV="1">
                <a:off x="3605816" y="5743802"/>
                <a:ext cx="1" cy="403420"/>
              </a:xfrm>
              <a:prstGeom prst="straightConnector1">
                <a:avLst/>
              </a:prstGeom>
              <a:ln>
                <a:headEnd type="arrow" w="med" len="med"/>
                <a:tailEnd type="none" w="med" len="med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58" name="Straight Arrow Connector 57"/>
              <p:cNvCxnSpPr/>
              <p:nvPr/>
            </p:nvCxnSpPr>
            <p:spPr>
              <a:xfrm flipV="1">
                <a:off x="4123341" y="5750643"/>
                <a:ext cx="1" cy="403420"/>
              </a:xfrm>
              <a:prstGeom prst="straightConnector1">
                <a:avLst/>
              </a:prstGeom>
              <a:ln>
                <a:headEnd type="none" w="med" len="med"/>
                <a:tailEnd type="arrow" w="med" len="med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59" name="Straight Arrow Connector 58"/>
              <p:cNvCxnSpPr/>
              <p:nvPr/>
            </p:nvCxnSpPr>
            <p:spPr>
              <a:xfrm flipH="1" flipV="1">
                <a:off x="4123340" y="4957568"/>
                <a:ext cx="1" cy="155183"/>
              </a:xfrm>
              <a:prstGeom prst="straightConnector1">
                <a:avLst/>
              </a:prstGeom>
              <a:ln>
                <a:headEnd type="none" w="med" len="med"/>
                <a:tailEnd type="arrow" w="med" len="med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60" name="Straight Arrow Connector 59"/>
              <p:cNvCxnSpPr/>
              <p:nvPr/>
            </p:nvCxnSpPr>
            <p:spPr>
              <a:xfrm flipH="1" flipV="1">
                <a:off x="4123343" y="2476688"/>
                <a:ext cx="1" cy="1843697"/>
              </a:xfrm>
              <a:prstGeom prst="straightConnector1">
                <a:avLst/>
              </a:prstGeom>
              <a:ln>
                <a:headEnd type="none" w="med" len="med"/>
                <a:tailEnd type="arrow" w="med" len="med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" name="Group 1"/>
          <p:cNvGrpSpPr/>
          <p:nvPr/>
        </p:nvGrpSpPr>
        <p:grpSpPr>
          <a:xfrm>
            <a:off x="945462" y="719918"/>
            <a:ext cx="2241647" cy="5519204"/>
            <a:chOff x="5639036" y="719210"/>
            <a:chExt cx="2241647" cy="5519204"/>
          </a:xfrm>
        </p:grpSpPr>
        <p:sp>
          <p:nvSpPr>
            <p:cNvPr id="37" name="TextBox 36"/>
            <p:cNvSpPr txBox="1"/>
            <p:nvPr/>
          </p:nvSpPr>
          <p:spPr>
            <a:xfrm>
              <a:off x="5788075" y="719210"/>
              <a:ext cx="101181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/>
              <a:r>
                <a:rPr lang="en-US" dirty="0">
                  <a:solidFill>
                    <a:srgbClr val="000000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Bypassing</a:t>
              </a:r>
            </a:p>
            <a:p>
              <a:pPr algn="ctr" defTabSz="914400"/>
              <a:r>
                <a:rPr lang="en-US" dirty="0">
                  <a:solidFill>
                    <a:srgbClr val="000000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Kernel</a:t>
              </a:r>
            </a:p>
          </p:txBody>
        </p:sp>
        <p:sp>
          <p:nvSpPr>
            <p:cNvPr id="36" name="Rectangle 35"/>
            <p:cNvSpPr/>
            <p:nvPr/>
          </p:nvSpPr>
          <p:spPr>
            <a:xfrm rot="16200000">
              <a:off x="6174543" y="3516235"/>
              <a:ext cx="2829650" cy="5826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400"/>
              <a:r>
                <a:rPr lang="en-US" sz="2400" dirty="0" err="1">
                  <a:solidFill>
                    <a:srgbClr val="000000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netmap</a:t>
              </a:r>
              <a:r>
                <a:rPr lang="en-US" sz="2400" dirty="0">
                  <a:solidFill>
                    <a:srgbClr val="000000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 / </a:t>
              </a:r>
              <a:r>
                <a:rPr lang="en-US" sz="2400" dirty="0" err="1">
                  <a:solidFill>
                    <a:srgbClr val="000000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dpdk</a:t>
              </a:r>
              <a:endParaRPr lang="en-US" sz="2400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657617" y="1277217"/>
              <a:ext cx="1269649" cy="134055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/>
            <a:lstStyle/>
            <a:p>
              <a:pPr algn="ctr" defTabSz="914400"/>
              <a:r>
                <a:rPr lang="en-US" sz="2400" dirty="0">
                  <a:solidFill>
                    <a:srgbClr val="000000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APP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774884" y="1935673"/>
              <a:ext cx="1070297" cy="5912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400"/>
              <a:r>
                <a:rPr lang="en-US" sz="2000" dirty="0">
                  <a:solidFill>
                    <a:srgbClr val="000000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µSTACK</a:t>
              </a:r>
            </a:p>
          </p:txBody>
        </p:sp>
        <p:cxnSp>
          <p:nvCxnSpPr>
            <p:cNvPr id="85" name="Straight Arrow Connector 84"/>
            <p:cNvCxnSpPr/>
            <p:nvPr/>
          </p:nvCxnSpPr>
          <p:spPr>
            <a:xfrm>
              <a:off x="6908685" y="5765515"/>
              <a:ext cx="545211" cy="1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/>
            <p:nvPr/>
          </p:nvCxnSpPr>
          <p:spPr>
            <a:xfrm flipV="1">
              <a:off x="7453896" y="5233508"/>
              <a:ext cx="0" cy="532008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74" name="Rectangle 73"/>
            <p:cNvSpPr/>
            <p:nvPr/>
          </p:nvSpPr>
          <p:spPr>
            <a:xfrm>
              <a:off x="5639036" y="5603589"/>
              <a:ext cx="1269649" cy="6348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400"/>
              <a:r>
                <a:rPr lang="en-US" sz="2400" dirty="0">
                  <a:solidFill>
                    <a:srgbClr val="000000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MAC</a:t>
              </a: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5661205" y="4569118"/>
              <a:ext cx="1269649" cy="6348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400"/>
              <a:r>
                <a:rPr lang="en-US" sz="2400" dirty="0">
                  <a:solidFill>
                    <a:srgbClr val="000000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NET</a:t>
              </a: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5661205" y="3777459"/>
              <a:ext cx="1269649" cy="6348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400"/>
              <a:r>
                <a:rPr lang="en-US" sz="2400" dirty="0">
                  <a:solidFill>
                    <a:srgbClr val="000000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TRANS</a:t>
              </a:r>
            </a:p>
          </p:txBody>
        </p:sp>
        <p:cxnSp>
          <p:nvCxnSpPr>
            <p:cNvPr id="92" name="Straight Arrow Connector 91"/>
            <p:cNvCxnSpPr/>
            <p:nvPr/>
          </p:nvCxnSpPr>
          <p:spPr>
            <a:xfrm flipV="1">
              <a:off x="7440192" y="2257425"/>
              <a:ext cx="0" cy="135302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 flipH="1">
              <a:off x="6845181" y="2257425"/>
              <a:ext cx="595011" cy="0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/>
            <p:nvPr/>
          </p:nvCxnSpPr>
          <p:spPr>
            <a:xfrm flipH="1">
              <a:off x="6845182" y="2079625"/>
              <a:ext cx="901818" cy="0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 flipV="1">
              <a:off x="7747000" y="2079625"/>
              <a:ext cx="0" cy="313102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/>
            <p:nvPr/>
          </p:nvCxnSpPr>
          <p:spPr>
            <a:xfrm flipV="1">
              <a:off x="7747000" y="5222377"/>
              <a:ext cx="0" cy="845048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/>
            <p:nvPr/>
          </p:nvCxnSpPr>
          <p:spPr>
            <a:xfrm>
              <a:off x="6908685" y="6063966"/>
              <a:ext cx="838315" cy="0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61" name="Title 3"/>
          <p:cNvSpPr>
            <a:spLocks noGrp="1"/>
          </p:cNvSpPr>
          <p:nvPr>
            <p:ph type="title"/>
          </p:nvPr>
        </p:nvSpPr>
        <p:spPr>
          <a:xfrm>
            <a:off x="166688" y="103188"/>
            <a:ext cx="8756650" cy="457200"/>
          </a:xfrm>
        </p:spPr>
        <p:txBody>
          <a:bodyPr/>
          <a:lstStyle/>
          <a:p>
            <a:r>
              <a:rPr lang="en-US" dirty="0"/>
              <a:t>The good News: TCP/IP Alternatives exist!</a:t>
            </a:r>
          </a:p>
        </p:txBody>
      </p:sp>
      <p:sp>
        <p:nvSpPr>
          <p:cNvPr id="64" name="Rectangle 63"/>
          <p:cNvSpPr/>
          <p:nvPr/>
        </p:nvSpPr>
        <p:spPr>
          <a:xfrm rot="16200000">
            <a:off x="993458" y="3890960"/>
            <a:ext cx="3804285" cy="701043"/>
          </a:xfrm>
          <a:prstGeom prst="rect">
            <a:avLst/>
          </a:prstGeom>
          <a:solidFill>
            <a:srgbClr val="9CB5DF"/>
          </a:solidFill>
          <a:ln w="6350"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914400"/>
            <a:r>
              <a:rPr lang="en-US" sz="2400" dirty="0">
                <a:solidFill>
                  <a:srgbClr val="000000"/>
                </a:solidFill>
                <a:latin typeface="Helvetica"/>
                <a:cs typeface="Helvetica"/>
              </a:rPr>
              <a:t>RDMA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3885497"/>
      </p:ext>
    </p:extLst>
  </p:cSld>
  <p:clrMapOvr>
    <a:masterClrMapping/>
  </p:clrMapOvr>
  <p:transition advTm="9808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Databases – Where are we now?</a:t>
            </a:r>
          </a:p>
        </p:txBody>
      </p:sp>
      <p:grpSp>
        <p:nvGrpSpPr>
          <p:cNvPr id="616" name="Group 615"/>
          <p:cNvGrpSpPr/>
          <p:nvPr/>
        </p:nvGrpSpPr>
        <p:grpSpPr>
          <a:xfrm>
            <a:off x="227684" y="4210045"/>
            <a:ext cx="1919569" cy="2125378"/>
            <a:chOff x="227684" y="4083045"/>
            <a:chExt cx="1919569" cy="2125378"/>
          </a:xfrm>
        </p:grpSpPr>
        <p:grpSp>
          <p:nvGrpSpPr>
            <p:cNvPr id="53" name="Single"/>
            <p:cNvGrpSpPr/>
            <p:nvPr/>
          </p:nvGrpSpPr>
          <p:grpSpPr>
            <a:xfrm>
              <a:off x="507524" y="4083045"/>
              <a:ext cx="1639729" cy="1339887"/>
              <a:chOff x="2018824" y="3115908"/>
              <a:chExt cx="1639729" cy="1339887"/>
            </a:xfrm>
          </p:grpSpPr>
          <p:grpSp>
            <p:nvGrpSpPr>
              <p:cNvPr id="31" name="Group 30"/>
              <p:cNvGrpSpPr/>
              <p:nvPr/>
            </p:nvGrpSpPr>
            <p:grpSpPr>
              <a:xfrm>
                <a:off x="2018824" y="3115908"/>
                <a:ext cx="933926" cy="1179749"/>
                <a:chOff x="2117408" y="1884561"/>
                <a:chExt cx="835342" cy="918565"/>
              </a:xfrm>
            </p:grpSpPr>
            <p:sp>
              <p:nvSpPr>
                <p:cNvPr id="26" name="Flowchart: Magnetic Disk 25"/>
                <p:cNvSpPr/>
                <p:nvPr/>
              </p:nvSpPr>
              <p:spPr bwMode="auto">
                <a:xfrm>
                  <a:off x="2117408" y="2285999"/>
                  <a:ext cx="835342" cy="517127"/>
                </a:xfrm>
                <a:prstGeom prst="flowChartMagneticDisk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 Unicode MS" pitchFamily="34" charset="-128"/>
                    <a:ea typeface="+mn-ea"/>
                    <a:cs typeface="+mn-cs"/>
                  </a:endParaRPr>
                </a:p>
              </p:txBody>
            </p:sp>
            <p:sp>
              <p:nvSpPr>
                <p:cNvPr id="29" name="Flowchart: Magnetic Disk 28"/>
                <p:cNvSpPr/>
                <p:nvPr/>
              </p:nvSpPr>
              <p:spPr bwMode="auto">
                <a:xfrm>
                  <a:off x="2117408" y="1884561"/>
                  <a:ext cx="835342" cy="517127"/>
                </a:xfrm>
                <a:prstGeom prst="flowChartMagneticDisk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 Unicode MS" pitchFamily="34" charset="-128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8" name="Group 27"/>
              <p:cNvGrpSpPr/>
              <p:nvPr/>
            </p:nvGrpSpPr>
            <p:grpSpPr>
              <a:xfrm>
                <a:off x="2565082" y="3362325"/>
                <a:ext cx="1093471" cy="1093470"/>
                <a:chOff x="1365249" y="1276350"/>
                <a:chExt cx="1093471" cy="1093470"/>
              </a:xfrm>
            </p:grpSpPr>
            <p:grpSp>
              <p:nvGrpSpPr>
                <p:cNvPr id="25" name="Group 24"/>
                <p:cNvGrpSpPr/>
                <p:nvPr/>
              </p:nvGrpSpPr>
              <p:grpSpPr>
                <a:xfrm>
                  <a:off x="1692275" y="2163445"/>
                  <a:ext cx="428625" cy="206375"/>
                  <a:chOff x="1692275" y="2163445"/>
                  <a:chExt cx="428625" cy="206375"/>
                </a:xfrm>
              </p:grpSpPr>
              <p:cxnSp>
                <p:nvCxnSpPr>
                  <p:cNvPr id="10" name="Straight Connector 9"/>
                  <p:cNvCxnSpPr/>
                  <p:nvPr/>
                </p:nvCxnSpPr>
                <p:spPr bwMode="auto">
                  <a:xfrm>
                    <a:off x="1692275" y="2163445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1" name="Straight Connector 10"/>
                  <p:cNvCxnSpPr/>
                  <p:nvPr/>
                </p:nvCxnSpPr>
                <p:spPr bwMode="auto">
                  <a:xfrm>
                    <a:off x="1835150" y="2163445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2" name="Straight Connector 11"/>
                  <p:cNvCxnSpPr/>
                  <p:nvPr/>
                </p:nvCxnSpPr>
                <p:spPr bwMode="auto">
                  <a:xfrm>
                    <a:off x="1978025" y="2163445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3" name="Straight Connector 12"/>
                  <p:cNvCxnSpPr/>
                  <p:nvPr/>
                </p:nvCxnSpPr>
                <p:spPr bwMode="auto">
                  <a:xfrm>
                    <a:off x="2120900" y="2163445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19" name="Group 18"/>
                <p:cNvGrpSpPr/>
                <p:nvPr/>
              </p:nvGrpSpPr>
              <p:grpSpPr>
                <a:xfrm rot="5400000">
                  <a:off x="1254124" y="1720531"/>
                  <a:ext cx="428625" cy="206375"/>
                  <a:chOff x="2486025" y="1616710"/>
                  <a:chExt cx="428625" cy="206375"/>
                </a:xfrm>
              </p:grpSpPr>
              <p:cxnSp>
                <p:nvCxnSpPr>
                  <p:cNvPr id="20" name="Straight Connector 19"/>
                  <p:cNvCxnSpPr/>
                  <p:nvPr/>
                </p:nvCxnSpPr>
                <p:spPr bwMode="auto">
                  <a:xfrm>
                    <a:off x="2486025" y="1616710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21" name="Straight Connector 20"/>
                  <p:cNvCxnSpPr/>
                  <p:nvPr/>
                </p:nvCxnSpPr>
                <p:spPr bwMode="auto">
                  <a:xfrm>
                    <a:off x="2628900" y="1616710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22" name="Straight Connector 21"/>
                  <p:cNvCxnSpPr/>
                  <p:nvPr/>
                </p:nvCxnSpPr>
                <p:spPr bwMode="auto">
                  <a:xfrm>
                    <a:off x="2771775" y="1616710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23" name="Straight Connector 22"/>
                  <p:cNvCxnSpPr/>
                  <p:nvPr/>
                </p:nvCxnSpPr>
                <p:spPr bwMode="auto">
                  <a:xfrm>
                    <a:off x="2914650" y="1616710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24" name="Group 23"/>
                <p:cNvGrpSpPr/>
                <p:nvPr/>
              </p:nvGrpSpPr>
              <p:grpSpPr>
                <a:xfrm>
                  <a:off x="1692275" y="1276350"/>
                  <a:ext cx="428625" cy="206375"/>
                  <a:chOff x="1692275" y="1276350"/>
                  <a:chExt cx="428625" cy="206375"/>
                </a:xfrm>
              </p:grpSpPr>
              <p:cxnSp>
                <p:nvCxnSpPr>
                  <p:cNvPr id="6" name="Straight Connector 5"/>
                  <p:cNvCxnSpPr/>
                  <p:nvPr/>
                </p:nvCxnSpPr>
                <p:spPr bwMode="auto">
                  <a:xfrm>
                    <a:off x="1692275" y="1276350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7" name="Straight Connector 6"/>
                  <p:cNvCxnSpPr/>
                  <p:nvPr/>
                </p:nvCxnSpPr>
                <p:spPr bwMode="auto">
                  <a:xfrm>
                    <a:off x="1835150" y="1276350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8" name="Straight Connector 7"/>
                  <p:cNvCxnSpPr/>
                  <p:nvPr/>
                </p:nvCxnSpPr>
                <p:spPr bwMode="auto">
                  <a:xfrm>
                    <a:off x="1978025" y="1276350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9" name="Straight Connector 8"/>
                  <p:cNvCxnSpPr/>
                  <p:nvPr/>
                </p:nvCxnSpPr>
                <p:spPr bwMode="auto">
                  <a:xfrm>
                    <a:off x="2120900" y="1276350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18" name="Group 17"/>
                <p:cNvGrpSpPr/>
                <p:nvPr/>
              </p:nvGrpSpPr>
              <p:grpSpPr>
                <a:xfrm rot="5400000">
                  <a:off x="2141220" y="1720531"/>
                  <a:ext cx="428625" cy="206375"/>
                  <a:chOff x="2486025" y="1616710"/>
                  <a:chExt cx="428625" cy="206375"/>
                </a:xfrm>
              </p:grpSpPr>
              <p:cxnSp>
                <p:nvCxnSpPr>
                  <p:cNvPr id="14" name="Straight Connector 13"/>
                  <p:cNvCxnSpPr/>
                  <p:nvPr/>
                </p:nvCxnSpPr>
                <p:spPr bwMode="auto">
                  <a:xfrm>
                    <a:off x="2486025" y="1616710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5" name="Straight Connector 14"/>
                  <p:cNvCxnSpPr/>
                  <p:nvPr/>
                </p:nvCxnSpPr>
                <p:spPr bwMode="auto">
                  <a:xfrm>
                    <a:off x="2628900" y="1616710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6" name="Straight Connector 15"/>
                  <p:cNvCxnSpPr/>
                  <p:nvPr/>
                </p:nvCxnSpPr>
                <p:spPr bwMode="auto">
                  <a:xfrm>
                    <a:off x="2771775" y="1616710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7" name="Straight Connector 16"/>
                  <p:cNvCxnSpPr/>
                  <p:nvPr/>
                </p:nvCxnSpPr>
                <p:spPr bwMode="auto">
                  <a:xfrm>
                    <a:off x="2914650" y="1616710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sp>
              <p:nvSpPr>
                <p:cNvPr id="4" name="Rounded Rectangle 3"/>
                <p:cNvSpPr/>
                <p:nvPr/>
              </p:nvSpPr>
              <p:spPr bwMode="auto">
                <a:xfrm>
                  <a:off x="1571625" y="1482725"/>
                  <a:ext cx="680720" cy="680720"/>
                </a:xfrm>
                <a:prstGeom prst="roundRect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/>
                    </a:solidFill>
                    <a:latin typeface="Arial Unicode MS" pitchFamily="34" charset="-128"/>
                  </a:endParaRPr>
                </a:p>
              </p:txBody>
            </p:sp>
          </p:grpSp>
        </p:grpSp>
        <p:sp>
          <p:nvSpPr>
            <p:cNvPr id="54" name="Hardware"/>
            <p:cNvSpPr txBox="1"/>
            <p:nvPr/>
          </p:nvSpPr>
          <p:spPr>
            <a:xfrm>
              <a:off x="227684" y="5808313"/>
              <a:ext cx="129715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2000" b="1" dirty="0"/>
                <a:t>Hardware</a:t>
              </a:r>
            </a:p>
          </p:txBody>
        </p:sp>
      </p:grpSp>
      <p:grpSp>
        <p:nvGrpSpPr>
          <p:cNvPr id="617" name="Group 616"/>
          <p:cNvGrpSpPr/>
          <p:nvPr/>
        </p:nvGrpSpPr>
        <p:grpSpPr>
          <a:xfrm>
            <a:off x="949255" y="2549139"/>
            <a:ext cx="1782261" cy="3790155"/>
            <a:chOff x="949255" y="2422139"/>
            <a:chExt cx="1782261" cy="3790155"/>
          </a:xfrm>
        </p:grpSpPr>
        <p:grpSp>
          <p:nvGrpSpPr>
            <p:cNvPr id="52" name="Software"/>
            <p:cNvGrpSpPr/>
            <p:nvPr/>
          </p:nvGrpSpPr>
          <p:grpSpPr>
            <a:xfrm>
              <a:off x="949255" y="2422139"/>
              <a:ext cx="1357997" cy="1601551"/>
              <a:chOff x="5042486" y="1323441"/>
              <a:chExt cx="1357997" cy="1601551"/>
            </a:xfrm>
          </p:grpSpPr>
          <p:grpSp>
            <p:nvGrpSpPr>
              <p:cNvPr id="48" name="Group 47"/>
              <p:cNvGrpSpPr/>
              <p:nvPr/>
            </p:nvGrpSpPr>
            <p:grpSpPr>
              <a:xfrm>
                <a:off x="5313681" y="1323441"/>
                <a:ext cx="1086802" cy="1402677"/>
                <a:chOff x="2090738" y="962025"/>
                <a:chExt cx="785812" cy="1076325"/>
              </a:xfrm>
            </p:grpSpPr>
            <p:sp>
              <p:nvSpPr>
                <p:cNvPr id="34" name="Cube 33"/>
                <p:cNvSpPr/>
                <p:nvPr/>
              </p:nvSpPr>
              <p:spPr bwMode="auto">
                <a:xfrm>
                  <a:off x="2090738" y="962025"/>
                  <a:ext cx="785812" cy="1076325"/>
                </a:xfrm>
                <a:prstGeom prst="cube">
                  <a:avLst>
                    <a:gd name="adj" fmla="val 10455"/>
                  </a:avLst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Unicode MS" pitchFamily="34" charset="-128"/>
                  </a:endParaRPr>
                </a:p>
              </p:txBody>
            </p:sp>
            <p:sp>
              <p:nvSpPr>
                <p:cNvPr id="33" name="Heart 32"/>
                <p:cNvSpPr/>
                <p:nvPr/>
              </p:nvSpPr>
              <p:spPr bwMode="auto">
                <a:xfrm>
                  <a:off x="2446431" y="1114628"/>
                  <a:ext cx="268605" cy="285071"/>
                </a:xfrm>
                <a:prstGeom prst="heart">
                  <a:avLst/>
                </a:prstGeom>
                <a:solidFill>
                  <a:srgbClr val="FFB7A6"/>
                </a:solidFill>
                <a:ln>
                  <a:solidFill>
                    <a:srgbClr val="C00000"/>
                  </a:solidFill>
                  <a:headEnd type="none" w="med" len="med"/>
                  <a:tailEnd type="none" w="med" len="med"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Unicode MS" pitchFamily="34" charset="-128"/>
                  </a:endParaRPr>
                </a:p>
              </p:txBody>
            </p:sp>
          </p:grpSp>
          <p:grpSp>
            <p:nvGrpSpPr>
              <p:cNvPr id="51" name="Group 50"/>
              <p:cNvGrpSpPr/>
              <p:nvPr/>
            </p:nvGrpSpPr>
            <p:grpSpPr>
              <a:xfrm>
                <a:off x="5042486" y="1976119"/>
                <a:ext cx="948873" cy="948873"/>
                <a:chOff x="1759176" y="1363711"/>
                <a:chExt cx="948873" cy="948873"/>
              </a:xfrm>
            </p:grpSpPr>
            <p:sp>
              <p:nvSpPr>
                <p:cNvPr id="50" name="Oval 49"/>
                <p:cNvSpPr/>
                <p:nvPr/>
              </p:nvSpPr>
              <p:spPr bwMode="auto">
                <a:xfrm>
                  <a:off x="1759176" y="1363711"/>
                  <a:ext cx="948873" cy="94887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  <a:headEnd type="none" w="med" len="med"/>
                  <a:tailEnd type="none" w="med" len="med"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Unicode MS" pitchFamily="34" charset="-128"/>
                  </a:endParaRPr>
                </a:p>
              </p:txBody>
            </p:sp>
            <p:sp>
              <p:nvSpPr>
                <p:cNvPr id="35" name="Oval 34"/>
                <p:cNvSpPr/>
                <p:nvPr/>
              </p:nvSpPr>
              <p:spPr bwMode="auto">
                <a:xfrm>
                  <a:off x="1790065" y="1391049"/>
                  <a:ext cx="887096" cy="887096"/>
                </a:xfrm>
                <a:prstGeom prst="ellipse">
                  <a:avLst/>
                </a:prstGeom>
                <a:ln>
                  <a:headEnd type="none" w="med" len="med"/>
                  <a:tailEnd type="none" w="med" len="med"/>
                </a:ln>
                <a:effectLst>
                  <a:glow>
                    <a:schemeClr val="bg1"/>
                  </a:glow>
                </a:effectLst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Unicode MS" pitchFamily="34" charset="-128"/>
                  </a:endParaRPr>
                </a:p>
              </p:txBody>
            </p:sp>
            <p:sp>
              <p:nvSpPr>
                <p:cNvPr id="46" name="Flowchart: Collate 45"/>
                <p:cNvSpPr/>
                <p:nvPr/>
              </p:nvSpPr>
              <p:spPr bwMode="auto">
                <a:xfrm rot="19335960">
                  <a:off x="2105751" y="1400043"/>
                  <a:ext cx="257798" cy="876211"/>
                </a:xfrm>
                <a:prstGeom prst="flowChartCollate">
                  <a:avLst/>
                </a:prstGeom>
                <a:ln>
                  <a:noFill/>
                  <a:headEnd type="none" w="med" len="med"/>
                  <a:tailEnd type="none" w="med" len="med"/>
                </a:ln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Unicode MS" pitchFamily="34" charset="-128"/>
                  </a:endParaRPr>
                </a:p>
              </p:txBody>
            </p:sp>
            <p:sp>
              <p:nvSpPr>
                <p:cNvPr id="36" name="Oval 35"/>
                <p:cNvSpPr/>
                <p:nvPr/>
              </p:nvSpPr>
              <p:spPr bwMode="auto">
                <a:xfrm>
                  <a:off x="2142570" y="1738236"/>
                  <a:ext cx="182086" cy="182086"/>
                </a:xfrm>
                <a:prstGeom prst="ellipse">
                  <a:avLst/>
                </a:prstGeom>
                <a:ln>
                  <a:solidFill>
                    <a:srgbClr val="657A9B"/>
                  </a:solidFill>
                  <a:headEnd type="none" w="med" len="med"/>
                  <a:tailEnd type="none" w="med" len="med"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Unicode MS" pitchFamily="34" charset="-128"/>
                  </a:endParaRPr>
                </a:p>
              </p:txBody>
            </p:sp>
          </p:grpSp>
        </p:grpSp>
        <p:sp>
          <p:nvSpPr>
            <p:cNvPr id="55" name="TXT_Software"/>
            <p:cNvSpPr txBox="1"/>
            <p:nvPr/>
          </p:nvSpPr>
          <p:spPr>
            <a:xfrm>
              <a:off x="1532149" y="5812184"/>
              <a:ext cx="11993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00" b="1" dirty="0"/>
                <a:t>Software</a:t>
              </a:r>
            </a:p>
          </p:txBody>
        </p:sp>
      </p:grpSp>
      <p:grpSp>
        <p:nvGrpSpPr>
          <p:cNvPr id="618" name="Group 617"/>
          <p:cNvGrpSpPr/>
          <p:nvPr/>
        </p:nvGrpSpPr>
        <p:grpSpPr>
          <a:xfrm>
            <a:off x="3020070" y="1858894"/>
            <a:ext cx="1786066" cy="4476529"/>
            <a:chOff x="2969270" y="1731894"/>
            <a:chExt cx="1786066" cy="4476529"/>
          </a:xfrm>
        </p:grpSpPr>
        <p:sp>
          <p:nvSpPr>
            <p:cNvPr id="56" name="TXT_Parallelization"/>
            <p:cNvSpPr txBox="1"/>
            <p:nvPr/>
          </p:nvSpPr>
          <p:spPr>
            <a:xfrm>
              <a:off x="2969270" y="5808313"/>
              <a:ext cx="17860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00" b="1" dirty="0"/>
                <a:t>Parallelization</a:t>
              </a:r>
            </a:p>
          </p:txBody>
        </p:sp>
        <p:grpSp>
          <p:nvGrpSpPr>
            <p:cNvPr id="117" name="Multicore"/>
            <p:cNvGrpSpPr/>
            <p:nvPr/>
          </p:nvGrpSpPr>
          <p:grpSpPr>
            <a:xfrm>
              <a:off x="3034214" y="3435344"/>
              <a:ext cx="1647082" cy="1987588"/>
              <a:chOff x="2815139" y="2990844"/>
              <a:chExt cx="1647082" cy="1987588"/>
            </a:xfrm>
          </p:grpSpPr>
          <p:grpSp>
            <p:nvGrpSpPr>
              <p:cNvPr id="59" name="Group 58"/>
              <p:cNvGrpSpPr/>
              <p:nvPr/>
            </p:nvGrpSpPr>
            <p:grpSpPr>
              <a:xfrm>
                <a:off x="2815139" y="3122962"/>
                <a:ext cx="933926" cy="1695331"/>
                <a:chOff x="2117408" y="1483123"/>
                <a:chExt cx="835342" cy="1320003"/>
              </a:xfrm>
            </p:grpSpPr>
            <p:sp>
              <p:nvSpPr>
                <p:cNvPr id="82" name="Flowchart: Magnetic Disk 81"/>
                <p:cNvSpPr/>
                <p:nvPr/>
              </p:nvSpPr>
              <p:spPr bwMode="auto">
                <a:xfrm>
                  <a:off x="2117408" y="2285999"/>
                  <a:ext cx="835342" cy="517127"/>
                </a:xfrm>
                <a:prstGeom prst="flowChartMagneticDisk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 Unicode MS" pitchFamily="34" charset="-128"/>
                    <a:ea typeface="+mn-ea"/>
                    <a:cs typeface="+mn-cs"/>
                  </a:endParaRPr>
                </a:p>
              </p:txBody>
            </p:sp>
            <p:sp>
              <p:nvSpPr>
                <p:cNvPr id="83" name="Flowchart: Magnetic Disk 82"/>
                <p:cNvSpPr/>
                <p:nvPr/>
              </p:nvSpPr>
              <p:spPr bwMode="auto">
                <a:xfrm>
                  <a:off x="2117408" y="1884561"/>
                  <a:ext cx="835342" cy="517127"/>
                </a:xfrm>
                <a:prstGeom prst="flowChartMagneticDisk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 Unicode MS" pitchFamily="34" charset="-128"/>
                    <a:ea typeface="+mn-ea"/>
                    <a:cs typeface="+mn-cs"/>
                  </a:endParaRPr>
                </a:p>
              </p:txBody>
            </p:sp>
            <p:sp>
              <p:nvSpPr>
                <p:cNvPr id="84" name="Flowchart: Magnetic Disk 83"/>
                <p:cNvSpPr/>
                <p:nvPr/>
              </p:nvSpPr>
              <p:spPr bwMode="auto">
                <a:xfrm>
                  <a:off x="2117408" y="1483123"/>
                  <a:ext cx="835342" cy="517127"/>
                </a:xfrm>
                <a:prstGeom prst="flowChartMagneticDisk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Arial Unicode MS" pitchFamily="34" charset="-128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0" name="Group 59"/>
              <p:cNvGrpSpPr/>
              <p:nvPr/>
            </p:nvGrpSpPr>
            <p:grpSpPr>
              <a:xfrm>
                <a:off x="3361397" y="3884962"/>
                <a:ext cx="1093471" cy="1093470"/>
                <a:chOff x="1365249" y="1276350"/>
                <a:chExt cx="1093471" cy="1093470"/>
              </a:xfrm>
            </p:grpSpPr>
            <p:grpSp>
              <p:nvGrpSpPr>
                <p:cNvPr id="61" name="Group 60"/>
                <p:cNvGrpSpPr/>
                <p:nvPr/>
              </p:nvGrpSpPr>
              <p:grpSpPr>
                <a:xfrm>
                  <a:off x="1692275" y="2163445"/>
                  <a:ext cx="428625" cy="206375"/>
                  <a:chOff x="1692275" y="2163445"/>
                  <a:chExt cx="428625" cy="206375"/>
                </a:xfrm>
              </p:grpSpPr>
              <p:cxnSp>
                <p:nvCxnSpPr>
                  <p:cNvPr id="78" name="Straight Connector 77"/>
                  <p:cNvCxnSpPr/>
                  <p:nvPr/>
                </p:nvCxnSpPr>
                <p:spPr bwMode="auto">
                  <a:xfrm>
                    <a:off x="1692275" y="2163445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79" name="Straight Connector 78"/>
                  <p:cNvCxnSpPr/>
                  <p:nvPr/>
                </p:nvCxnSpPr>
                <p:spPr bwMode="auto">
                  <a:xfrm>
                    <a:off x="1835150" y="2163445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80" name="Straight Connector 79"/>
                  <p:cNvCxnSpPr/>
                  <p:nvPr/>
                </p:nvCxnSpPr>
                <p:spPr bwMode="auto">
                  <a:xfrm>
                    <a:off x="1978025" y="2163445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81" name="Straight Connector 80"/>
                  <p:cNvCxnSpPr/>
                  <p:nvPr/>
                </p:nvCxnSpPr>
                <p:spPr bwMode="auto">
                  <a:xfrm>
                    <a:off x="2120900" y="2163445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62" name="Group 61"/>
                <p:cNvGrpSpPr/>
                <p:nvPr/>
              </p:nvGrpSpPr>
              <p:grpSpPr>
                <a:xfrm rot="5400000">
                  <a:off x="1254124" y="1720531"/>
                  <a:ext cx="428625" cy="206375"/>
                  <a:chOff x="2486025" y="1616710"/>
                  <a:chExt cx="428625" cy="206375"/>
                </a:xfrm>
              </p:grpSpPr>
              <p:cxnSp>
                <p:nvCxnSpPr>
                  <p:cNvPr id="74" name="Straight Connector 73"/>
                  <p:cNvCxnSpPr/>
                  <p:nvPr/>
                </p:nvCxnSpPr>
                <p:spPr bwMode="auto">
                  <a:xfrm>
                    <a:off x="2486025" y="1616710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75" name="Straight Connector 74"/>
                  <p:cNvCxnSpPr/>
                  <p:nvPr/>
                </p:nvCxnSpPr>
                <p:spPr bwMode="auto">
                  <a:xfrm>
                    <a:off x="2628900" y="1616710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76" name="Straight Connector 75"/>
                  <p:cNvCxnSpPr/>
                  <p:nvPr/>
                </p:nvCxnSpPr>
                <p:spPr bwMode="auto">
                  <a:xfrm>
                    <a:off x="2771775" y="1616710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77" name="Straight Connector 76"/>
                  <p:cNvCxnSpPr/>
                  <p:nvPr/>
                </p:nvCxnSpPr>
                <p:spPr bwMode="auto">
                  <a:xfrm>
                    <a:off x="2914650" y="1616710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63" name="Group 62"/>
                <p:cNvGrpSpPr/>
                <p:nvPr/>
              </p:nvGrpSpPr>
              <p:grpSpPr>
                <a:xfrm>
                  <a:off x="1692275" y="1276350"/>
                  <a:ext cx="428625" cy="206375"/>
                  <a:chOff x="1692275" y="1276350"/>
                  <a:chExt cx="428625" cy="206375"/>
                </a:xfrm>
              </p:grpSpPr>
              <p:cxnSp>
                <p:nvCxnSpPr>
                  <p:cNvPr id="70" name="Straight Connector 69"/>
                  <p:cNvCxnSpPr/>
                  <p:nvPr/>
                </p:nvCxnSpPr>
                <p:spPr bwMode="auto">
                  <a:xfrm>
                    <a:off x="1692275" y="1276350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71" name="Straight Connector 70"/>
                  <p:cNvCxnSpPr/>
                  <p:nvPr/>
                </p:nvCxnSpPr>
                <p:spPr bwMode="auto">
                  <a:xfrm>
                    <a:off x="1835150" y="1276350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72" name="Straight Connector 71"/>
                  <p:cNvCxnSpPr/>
                  <p:nvPr/>
                </p:nvCxnSpPr>
                <p:spPr bwMode="auto">
                  <a:xfrm>
                    <a:off x="1978025" y="1276350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73" name="Straight Connector 72"/>
                  <p:cNvCxnSpPr/>
                  <p:nvPr/>
                </p:nvCxnSpPr>
                <p:spPr bwMode="auto">
                  <a:xfrm>
                    <a:off x="2120900" y="1276350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64" name="Group 63"/>
                <p:cNvGrpSpPr/>
                <p:nvPr/>
              </p:nvGrpSpPr>
              <p:grpSpPr>
                <a:xfrm rot="5400000">
                  <a:off x="2141220" y="1720531"/>
                  <a:ext cx="428625" cy="206375"/>
                  <a:chOff x="2486025" y="1616710"/>
                  <a:chExt cx="428625" cy="206375"/>
                </a:xfrm>
              </p:grpSpPr>
              <p:cxnSp>
                <p:nvCxnSpPr>
                  <p:cNvPr id="66" name="Straight Connector 65"/>
                  <p:cNvCxnSpPr/>
                  <p:nvPr/>
                </p:nvCxnSpPr>
                <p:spPr bwMode="auto">
                  <a:xfrm>
                    <a:off x="2486025" y="1616710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67" name="Straight Connector 66"/>
                  <p:cNvCxnSpPr/>
                  <p:nvPr/>
                </p:nvCxnSpPr>
                <p:spPr bwMode="auto">
                  <a:xfrm>
                    <a:off x="2628900" y="1616710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68" name="Straight Connector 67"/>
                  <p:cNvCxnSpPr/>
                  <p:nvPr/>
                </p:nvCxnSpPr>
                <p:spPr bwMode="auto">
                  <a:xfrm>
                    <a:off x="2771775" y="1616710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69" name="Straight Connector 68"/>
                  <p:cNvCxnSpPr/>
                  <p:nvPr/>
                </p:nvCxnSpPr>
                <p:spPr bwMode="auto">
                  <a:xfrm>
                    <a:off x="2914650" y="1616710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sp>
              <p:nvSpPr>
                <p:cNvPr id="65" name="Rounded Rectangle 64"/>
                <p:cNvSpPr/>
                <p:nvPr/>
              </p:nvSpPr>
              <p:spPr bwMode="auto">
                <a:xfrm>
                  <a:off x="1571625" y="1482725"/>
                  <a:ext cx="680720" cy="680720"/>
                </a:xfrm>
                <a:prstGeom prst="roundRect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/>
                    </a:solidFill>
                    <a:latin typeface="Arial Unicode MS" pitchFamily="34" charset="-128"/>
                  </a:endParaRPr>
                </a:p>
              </p:txBody>
            </p:sp>
          </p:grpSp>
          <p:grpSp>
            <p:nvGrpSpPr>
              <p:cNvPr id="85" name="Group 84"/>
              <p:cNvGrpSpPr/>
              <p:nvPr/>
            </p:nvGrpSpPr>
            <p:grpSpPr>
              <a:xfrm>
                <a:off x="3368750" y="2990844"/>
                <a:ext cx="1093471" cy="1093470"/>
                <a:chOff x="1365249" y="1276350"/>
                <a:chExt cx="1093471" cy="1093470"/>
              </a:xfrm>
            </p:grpSpPr>
            <p:grpSp>
              <p:nvGrpSpPr>
                <p:cNvPr id="86" name="Group 85"/>
                <p:cNvGrpSpPr/>
                <p:nvPr/>
              </p:nvGrpSpPr>
              <p:grpSpPr>
                <a:xfrm>
                  <a:off x="1692275" y="2163445"/>
                  <a:ext cx="428625" cy="206375"/>
                  <a:chOff x="1692275" y="2163445"/>
                  <a:chExt cx="428625" cy="206375"/>
                </a:xfrm>
              </p:grpSpPr>
              <p:cxnSp>
                <p:nvCxnSpPr>
                  <p:cNvPr id="103" name="Straight Connector 102"/>
                  <p:cNvCxnSpPr/>
                  <p:nvPr/>
                </p:nvCxnSpPr>
                <p:spPr bwMode="auto">
                  <a:xfrm>
                    <a:off x="1692275" y="2163445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04" name="Straight Connector 103"/>
                  <p:cNvCxnSpPr/>
                  <p:nvPr/>
                </p:nvCxnSpPr>
                <p:spPr bwMode="auto">
                  <a:xfrm>
                    <a:off x="1835150" y="2163445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05" name="Straight Connector 104"/>
                  <p:cNvCxnSpPr/>
                  <p:nvPr/>
                </p:nvCxnSpPr>
                <p:spPr bwMode="auto">
                  <a:xfrm>
                    <a:off x="1978025" y="2163445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06" name="Straight Connector 105"/>
                  <p:cNvCxnSpPr/>
                  <p:nvPr/>
                </p:nvCxnSpPr>
                <p:spPr bwMode="auto">
                  <a:xfrm>
                    <a:off x="2120900" y="2163445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87" name="Group 86"/>
                <p:cNvGrpSpPr/>
                <p:nvPr/>
              </p:nvGrpSpPr>
              <p:grpSpPr>
                <a:xfrm rot="5400000">
                  <a:off x="1254124" y="1720531"/>
                  <a:ext cx="428625" cy="206375"/>
                  <a:chOff x="2486025" y="1616710"/>
                  <a:chExt cx="428625" cy="206375"/>
                </a:xfrm>
              </p:grpSpPr>
              <p:cxnSp>
                <p:nvCxnSpPr>
                  <p:cNvPr id="99" name="Straight Connector 98"/>
                  <p:cNvCxnSpPr/>
                  <p:nvPr/>
                </p:nvCxnSpPr>
                <p:spPr bwMode="auto">
                  <a:xfrm>
                    <a:off x="2486025" y="1616710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00" name="Straight Connector 99"/>
                  <p:cNvCxnSpPr/>
                  <p:nvPr/>
                </p:nvCxnSpPr>
                <p:spPr bwMode="auto">
                  <a:xfrm>
                    <a:off x="2628900" y="1616710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01" name="Straight Connector 100"/>
                  <p:cNvCxnSpPr/>
                  <p:nvPr/>
                </p:nvCxnSpPr>
                <p:spPr bwMode="auto">
                  <a:xfrm>
                    <a:off x="2771775" y="1616710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02" name="Straight Connector 101"/>
                  <p:cNvCxnSpPr/>
                  <p:nvPr/>
                </p:nvCxnSpPr>
                <p:spPr bwMode="auto">
                  <a:xfrm>
                    <a:off x="2914650" y="1616710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88" name="Group 87"/>
                <p:cNvGrpSpPr/>
                <p:nvPr/>
              </p:nvGrpSpPr>
              <p:grpSpPr>
                <a:xfrm>
                  <a:off x="1692275" y="1276350"/>
                  <a:ext cx="428625" cy="206375"/>
                  <a:chOff x="1692275" y="1276350"/>
                  <a:chExt cx="428625" cy="206375"/>
                </a:xfrm>
              </p:grpSpPr>
              <p:cxnSp>
                <p:nvCxnSpPr>
                  <p:cNvPr id="95" name="Straight Connector 94"/>
                  <p:cNvCxnSpPr/>
                  <p:nvPr/>
                </p:nvCxnSpPr>
                <p:spPr bwMode="auto">
                  <a:xfrm>
                    <a:off x="1692275" y="1276350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96" name="Straight Connector 95"/>
                  <p:cNvCxnSpPr/>
                  <p:nvPr/>
                </p:nvCxnSpPr>
                <p:spPr bwMode="auto">
                  <a:xfrm>
                    <a:off x="1835150" y="1276350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97" name="Straight Connector 96"/>
                  <p:cNvCxnSpPr/>
                  <p:nvPr/>
                </p:nvCxnSpPr>
                <p:spPr bwMode="auto">
                  <a:xfrm>
                    <a:off x="1978025" y="1276350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98" name="Straight Connector 97"/>
                  <p:cNvCxnSpPr/>
                  <p:nvPr/>
                </p:nvCxnSpPr>
                <p:spPr bwMode="auto">
                  <a:xfrm>
                    <a:off x="2120900" y="1276350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grpSp>
              <p:nvGrpSpPr>
                <p:cNvPr id="89" name="Group 88"/>
                <p:cNvGrpSpPr/>
                <p:nvPr/>
              </p:nvGrpSpPr>
              <p:grpSpPr>
                <a:xfrm rot="5400000">
                  <a:off x="2141220" y="1720531"/>
                  <a:ext cx="428625" cy="206375"/>
                  <a:chOff x="2486025" y="1616710"/>
                  <a:chExt cx="428625" cy="206375"/>
                </a:xfrm>
              </p:grpSpPr>
              <p:cxnSp>
                <p:nvCxnSpPr>
                  <p:cNvPr id="91" name="Straight Connector 90"/>
                  <p:cNvCxnSpPr/>
                  <p:nvPr/>
                </p:nvCxnSpPr>
                <p:spPr bwMode="auto">
                  <a:xfrm>
                    <a:off x="2486025" y="1616710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92" name="Straight Connector 91"/>
                  <p:cNvCxnSpPr/>
                  <p:nvPr/>
                </p:nvCxnSpPr>
                <p:spPr bwMode="auto">
                  <a:xfrm>
                    <a:off x="2628900" y="1616710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93" name="Straight Connector 92"/>
                  <p:cNvCxnSpPr/>
                  <p:nvPr/>
                </p:nvCxnSpPr>
                <p:spPr bwMode="auto">
                  <a:xfrm>
                    <a:off x="2771775" y="1616710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94" name="Straight Connector 93"/>
                  <p:cNvCxnSpPr/>
                  <p:nvPr/>
                </p:nvCxnSpPr>
                <p:spPr bwMode="auto">
                  <a:xfrm>
                    <a:off x="2914650" y="1616710"/>
                    <a:ext cx="0" cy="206375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  <p:sp>
              <p:nvSpPr>
                <p:cNvPr id="90" name="Rounded Rectangle 89"/>
                <p:cNvSpPr/>
                <p:nvPr/>
              </p:nvSpPr>
              <p:spPr bwMode="auto">
                <a:xfrm>
                  <a:off x="1571625" y="1482725"/>
                  <a:ext cx="680720" cy="680720"/>
                </a:xfrm>
                <a:prstGeom prst="roundRect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/>
                    </a:solidFill>
                    <a:latin typeface="Arial Unicode MS" pitchFamily="34" charset="-128"/>
                  </a:endParaRPr>
                </a:p>
              </p:txBody>
            </p:sp>
          </p:grpSp>
        </p:grpSp>
        <p:grpSp>
          <p:nvGrpSpPr>
            <p:cNvPr id="107" name="Softare_Multi"/>
            <p:cNvGrpSpPr/>
            <p:nvPr/>
          </p:nvGrpSpPr>
          <p:grpSpPr>
            <a:xfrm>
              <a:off x="2985479" y="1731894"/>
              <a:ext cx="1357997" cy="1601551"/>
              <a:chOff x="5042486" y="1323441"/>
              <a:chExt cx="1357997" cy="1601551"/>
            </a:xfrm>
          </p:grpSpPr>
          <p:grpSp>
            <p:nvGrpSpPr>
              <p:cNvPr id="108" name="Group 107"/>
              <p:cNvGrpSpPr/>
              <p:nvPr/>
            </p:nvGrpSpPr>
            <p:grpSpPr>
              <a:xfrm>
                <a:off x="5313681" y="1323441"/>
                <a:ext cx="1086802" cy="1402677"/>
                <a:chOff x="2090738" y="962025"/>
                <a:chExt cx="785812" cy="1076326"/>
              </a:xfrm>
            </p:grpSpPr>
            <p:sp>
              <p:nvSpPr>
                <p:cNvPr id="114" name="Cube 113"/>
                <p:cNvSpPr/>
                <p:nvPr/>
              </p:nvSpPr>
              <p:spPr bwMode="auto">
                <a:xfrm>
                  <a:off x="2090738" y="962025"/>
                  <a:ext cx="785812" cy="1076326"/>
                </a:xfrm>
                <a:prstGeom prst="cube">
                  <a:avLst>
                    <a:gd name="adj" fmla="val 10455"/>
                  </a:avLst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Unicode MS" pitchFamily="34" charset="-128"/>
                  </a:endParaRPr>
                </a:p>
              </p:txBody>
            </p:sp>
            <p:sp>
              <p:nvSpPr>
                <p:cNvPr id="115" name="Heart 114"/>
                <p:cNvSpPr/>
                <p:nvPr/>
              </p:nvSpPr>
              <p:spPr bwMode="auto">
                <a:xfrm>
                  <a:off x="2461123" y="1114628"/>
                  <a:ext cx="268605" cy="285071"/>
                </a:xfrm>
                <a:prstGeom prst="heart">
                  <a:avLst/>
                </a:prstGeom>
                <a:solidFill>
                  <a:srgbClr val="FFB7A6"/>
                </a:solidFill>
                <a:ln>
                  <a:solidFill>
                    <a:srgbClr val="C00000"/>
                  </a:solidFill>
                  <a:headEnd type="none" w="med" len="med"/>
                  <a:tailEnd type="none" w="med" len="med"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Unicode MS" pitchFamily="34" charset="-128"/>
                  </a:endParaRPr>
                </a:p>
              </p:txBody>
            </p:sp>
            <p:sp>
              <p:nvSpPr>
                <p:cNvPr id="116" name="Heart 115"/>
                <p:cNvSpPr/>
                <p:nvPr/>
              </p:nvSpPr>
              <p:spPr bwMode="auto">
                <a:xfrm>
                  <a:off x="2153959" y="1109239"/>
                  <a:ext cx="268605" cy="285071"/>
                </a:xfrm>
                <a:prstGeom prst="heart">
                  <a:avLst/>
                </a:prstGeom>
                <a:solidFill>
                  <a:srgbClr val="FFB7A6"/>
                </a:solidFill>
                <a:ln>
                  <a:solidFill>
                    <a:srgbClr val="C00000"/>
                  </a:solidFill>
                  <a:headEnd type="none" w="med" len="med"/>
                  <a:tailEnd type="none" w="med" len="med"/>
                </a:ln>
              </p:spPr>
              <p:style>
                <a:lnRef idx="2">
                  <a:schemeClr val="accent3">
                    <a:shade val="50000"/>
                  </a:schemeClr>
                </a:lnRef>
                <a:fillRef idx="1">
                  <a:schemeClr val="accent3"/>
                </a:fillRef>
                <a:effectRef idx="0">
                  <a:schemeClr val="accent3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Unicode MS" pitchFamily="34" charset="-128"/>
                  </a:endParaRPr>
                </a:p>
              </p:txBody>
            </p:sp>
          </p:grpSp>
          <p:grpSp>
            <p:nvGrpSpPr>
              <p:cNvPr id="109" name="Group 108"/>
              <p:cNvGrpSpPr/>
              <p:nvPr/>
            </p:nvGrpSpPr>
            <p:grpSpPr>
              <a:xfrm>
                <a:off x="5042486" y="1976119"/>
                <a:ext cx="948873" cy="948873"/>
                <a:chOff x="1759176" y="1363711"/>
                <a:chExt cx="948873" cy="948873"/>
              </a:xfrm>
            </p:grpSpPr>
            <p:sp>
              <p:nvSpPr>
                <p:cNvPr id="110" name="Oval 109"/>
                <p:cNvSpPr/>
                <p:nvPr/>
              </p:nvSpPr>
              <p:spPr bwMode="auto">
                <a:xfrm>
                  <a:off x="1759176" y="1363711"/>
                  <a:ext cx="948873" cy="94887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  <a:headEnd type="none" w="med" len="med"/>
                  <a:tailEnd type="none" w="med" len="med"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Unicode MS" pitchFamily="34" charset="-128"/>
                  </a:endParaRPr>
                </a:p>
              </p:txBody>
            </p:sp>
            <p:sp>
              <p:nvSpPr>
                <p:cNvPr id="111" name="Oval 110"/>
                <p:cNvSpPr/>
                <p:nvPr/>
              </p:nvSpPr>
              <p:spPr bwMode="auto">
                <a:xfrm>
                  <a:off x="1790065" y="1391049"/>
                  <a:ext cx="887096" cy="887096"/>
                </a:xfrm>
                <a:prstGeom prst="ellipse">
                  <a:avLst/>
                </a:prstGeom>
                <a:ln>
                  <a:headEnd type="none" w="med" len="med"/>
                  <a:tailEnd type="none" w="med" len="med"/>
                </a:ln>
                <a:effectLst>
                  <a:glow>
                    <a:schemeClr val="bg1"/>
                  </a:glow>
                </a:effectLst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Unicode MS" pitchFamily="34" charset="-128"/>
                  </a:endParaRPr>
                </a:p>
              </p:txBody>
            </p:sp>
            <p:sp>
              <p:nvSpPr>
                <p:cNvPr id="112" name="Flowchart: Collate 111"/>
                <p:cNvSpPr/>
                <p:nvPr/>
              </p:nvSpPr>
              <p:spPr bwMode="auto">
                <a:xfrm rot="19335960">
                  <a:off x="2105751" y="1400043"/>
                  <a:ext cx="257798" cy="876211"/>
                </a:xfrm>
                <a:prstGeom prst="flowChartCollate">
                  <a:avLst/>
                </a:prstGeom>
                <a:ln>
                  <a:noFill/>
                  <a:headEnd type="none" w="med" len="med"/>
                  <a:tailEnd type="none" w="med" len="med"/>
                </a:ln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Unicode MS" pitchFamily="34" charset="-128"/>
                  </a:endParaRPr>
                </a:p>
              </p:txBody>
            </p:sp>
            <p:sp>
              <p:nvSpPr>
                <p:cNvPr id="113" name="Oval 112"/>
                <p:cNvSpPr/>
                <p:nvPr/>
              </p:nvSpPr>
              <p:spPr bwMode="auto">
                <a:xfrm>
                  <a:off x="2142570" y="1738236"/>
                  <a:ext cx="182086" cy="182086"/>
                </a:xfrm>
                <a:prstGeom prst="ellipse">
                  <a:avLst/>
                </a:prstGeom>
                <a:ln>
                  <a:solidFill>
                    <a:srgbClr val="657A9B"/>
                  </a:solidFill>
                  <a:headEnd type="none" w="med" len="med"/>
                  <a:tailEnd type="none" w="med" len="med"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Unicode MS" pitchFamily="34" charset="-128"/>
                  </a:endParaRPr>
                </a:p>
              </p:txBody>
            </p:sp>
          </p:grpSp>
        </p:grpSp>
      </p:grpSp>
      <p:grpSp>
        <p:nvGrpSpPr>
          <p:cNvPr id="619" name="Group 618"/>
          <p:cNvGrpSpPr/>
          <p:nvPr/>
        </p:nvGrpSpPr>
        <p:grpSpPr>
          <a:xfrm>
            <a:off x="5388477" y="1020772"/>
            <a:ext cx="3224530" cy="5309756"/>
            <a:chOff x="5388477" y="893772"/>
            <a:chExt cx="3224530" cy="5309756"/>
          </a:xfrm>
        </p:grpSpPr>
        <p:sp>
          <p:nvSpPr>
            <p:cNvPr id="57" name="TXT_Distribution"/>
            <p:cNvSpPr txBox="1"/>
            <p:nvPr/>
          </p:nvSpPr>
          <p:spPr>
            <a:xfrm>
              <a:off x="5591880" y="5803418"/>
              <a:ext cx="29434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00" b="1" dirty="0"/>
                <a:t>Distribution (scaling out)</a:t>
              </a:r>
            </a:p>
          </p:txBody>
        </p:sp>
        <p:grpSp>
          <p:nvGrpSpPr>
            <p:cNvPr id="615" name="Cluster"/>
            <p:cNvGrpSpPr/>
            <p:nvPr/>
          </p:nvGrpSpPr>
          <p:grpSpPr>
            <a:xfrm>
              <a:off x="5388477" y="2036932"/>
              <a:ext cx="3224530" cy="3485675"/>
              <a:chOff x="5388477" y="1935332"/>
              <a:chExt cx="3224530" cy="3485675"/>
            </a:xfrm>
          </p:grpSpPr>
          <p:grpSp>
            <p:nvGrpSpPr>
              <p:cNvPr id="611" name="Group 610"/>
              <p:cNvGrpSpPr/>
              <p:nvPr/>
            </p:nvGrpSpPr>
            <p:grpSpPr>
              <a:xfrm>
                <a:off x="5388477" y="4227857"/>
                <a:ext cx="984328" cy="1193150"/>
                <a:chOff x="5388477" y="4227857"/>
                <a:chExt cx="984328" cy="1193150"/>
              </a:xfrm>
            </p:grpSpPr>
            <p:grpSp>
              <p:nvGrpSpPr>
                <p:cNvPr id="119" name="Group 118"/>
                <p:cNvGrpSpPr/>
                <p:nvPr/>
              </p:nvGrpSpPr>
              <p:grpSpPr>
                <a:xfrm>
                  <a:off x="5388477" y="4307172"/>
                  <a:ext cx="560634" cy="1017705"/>
                  <a:chOff x="2117408" y="1483123"/>
                  <a:chExt cx="835342" cy="1320003"/>
                </a:xfrm>
              </p:grpSpPr>
              <p:sp>
                <p:nvSpPr>
                  <p:cNvPr id="164" name="Flowchart: Magnetic Disk 163"/>
                  <p:cNvSpPr/>
                  <p:nvPr/>
                </p:nvSpPr>
                <p:spPr bwMode="auto">
                  <a:xfrm>
                    <a:off x="2117408" y="2285999"/>
                    <a:ext cx="835342" cy="517127"/>
                  </a:xfrm>
                  <a:prstGeom prst="flowChartMagneticDisk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Arial Unicode MS" pitchFamily="34" charset="-128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5" name="Flowchart: Magnetic Disk 164"/>
                  <p:cNvSpPr/>
                  <p:nvPr/>
                </p:nvSpPr>
                <p:spPr bwMode="auto">
                  <a:xfrm>
                    <a:off x="2117408" y="1884561"/>
                    <a:ext cx="835342" cy="517127"/>
                  </a:xfrm>
                  <a:prstGeom prst="flowChartMagneticDisk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Arial Unicode MS" pitchFamily="34" charset="-128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6" name="Flowchart: Magnetic Disk 165"/>
                  <p:cNvSpPr/>
                  <p:nvPr/>
                </p:nvSpPr>
                <p:spPr bwMode="auto">
                  <a:xfrm>
                    <a:off x="2117408" y="1483123"/>
                    <a:ext cx="835342" cy="517127"/>
                  </a:xfrm>
                  <a:prstGeom prst="flowChartMagneticDisk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Arial Unicode MS" pitchFamily="34" charset="-128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430" name="Group 429"/>
                <p:cNvGrpSpPr/>
                <p:nvPr/>
              </p:nvGrpSpPr>
              <p:grpSpPr>
                <a:xfrm>
                  <a:off x="5716394" y="4227857"/>
                  <a:ext cx="656411" cy="1193150"/>
                  <a:chOff x="5449694" y="3884957"/>
                  <a:chExt cx="656411" cy="1193150"/>
                </a:xfrm>
              </p:grpSpPr>
              <p:cxnSp>
                <p:nvCxnSpPr>
                  <p:cNvPr id="160" name="Straight Connector 159"/>
                  <p:cNvCxnSpPr/>
                  <p:nvPr/>
                </p:nvCxnSpPr>
                <p:spPr bwMode="auto">
                  <a:xfrm>
                    <a:off x="5646008" y="3884957"/>
                    <a:ext cx="0" cy="119315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61" name="Straight Connector 160"/>
                  <p:cNvCxnSpPr/>
                  <p:nvPr/>
                </p:nvCxnSpPr>
                <p:spPr bwMode="auto">
                  <a:xfrm>
                    <a:off x="5731776" y="3884957"/>
                    <a:ext cx="0" cy="119315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62" name="Straight Connector 161"/>
                  <p:cNvCxnSpPr/>
                  <p:nvPr/>
                </p:nvCxnSpPr>
                <p:spPr bwMode="auto">
                  <a:xfrm>
                    <a:off x="5817543" y="3884957"/>
                    <a:ext cx="0" cy="119315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63" name="Straight Connector 162"/>
                  <p:cNvCxnSpPr/>
                  <p:nvPr/>
                </p:nvCxnSpPr>
                <p:spPr bwMode="auto">
                  <a:xfrm>
                    <a:off x="5903311" y="3884957"/>
                    <a:ext cx="0" cy="119315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56" name="Straight Connector 155"/>
                  <p:cNvCxnSpPr/>
                  <p:nvPr/>
                </p:nvCxnSpPr>
                <p:spPr bwMode="auto">
                  <a:xfrm flipH="1">
                    <a:off x="5449695" y="4621633"/>
                    <a:ext cx="656409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57" name="Straight Connector 156"/>
                  <p:cNvCxnSpPr/>
                  <p:nvPr/>
                </p:nvCxnSpPr>
                <p:spPr bwMode="auto">
                  <a:xfrm flipH="1">
                    <a:off x="5449696" y="4707401"/>
                    <a:ext cx="656408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58" name="Straight Connector 157"/>
                  <p:cNvCxnSpPr/>
                  <p:nvPr/>
                </p:nvCxnSpPr>
                <p:spPr bwMode="auto">
                  <a:xfrm flipH="1">
                    <a:off x="5449696" y="4793168"/>
                    <a:ext cx="656408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59" name="Straight Connector 158"/>
                  <p:cNvCxnSpPr/>
                  <p:nvPr/>
                </p:nvCxnSpPr>
                <p:spPr bwMode="auto">
                  <a:xfrm rot="5400000">
                    <a:off x="5511638" y="4816992"/>
                    <a:ext cx="0" cy="123887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51" name="Straight Connector 150"/>
                  <p:cNvCxnSpPr/>
                  <p:nvPr/>
                </p:nvCxnSpPr>
                <p:spPr bwMode="auto">
                  <a:xfrm rot="5400000">
                    <a:off x="6044162" y="4816992"/>
                    <a:ext cx="0" cy="123887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147" name="Rounded Rectangle 146"/>
                  <p:cNvSpPr/>
                  <p:nvPr/>
                </p:nvSpPr>
                <p:spPr bwMode="auto">
                  <a:xfrm>
                    <a:off x="5573582" y="4545586"/>
                    <a:ext cx="408636" cy="408634"/>
                  </a:xfrm>
                  <a:prstGeom prst="roundRect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2">
                      <a:shade val="50000"/>
                    </a:schemeClr>
                  </a:lnRef>
                  <a:fillRef idx="1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schemeClr val="tx1"/>
                      </a:solidFill>
                      <a:latin typeface="Arial Unicode MS" pitchFamily="34" charset="-128"/>
                    </a:endParaRPr>
                  </a:p>
                </p:txBody>
              </p:sp>
              <p:cxnSp>
                <p:nvCxnSpPr>
                  <p:cNvPr id="135" name="Straight Connector 134"/>
                  <p:cNvCxnSpPr/>
                  <p:nvPr/>
                </p:nvCxnSpPr>
                <p:spPr bwMode="auto">
                  <a:xfrm flipH="1">
                    <a:off x="5454112" y="4084896"/>
                    <a:ext cx="651991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36" name="Straight Connector 135"/>
                  <p:cNvCxnSpPr/>
                  <p:nvPr/>
                </p:nvCxnSpPr>
                <p:spPr bwMode="auto">
                  <a:xfrm flipH="1">
                    <a:off x="5454110" y="4170664"/>
                    <a:ext cx="651993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37" name="Straight Connector 136"/>
                  <p:cNvCxnSpPr/>
                  <p:nvPr/>
                </p:nvCxnSpPr>
                <p:spPr bwMode="auto">
                  <a:xfrm flipH="1">
                    <a:off x="5454111" y="4256431"/>
                    <a:ext cx="651994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38" name="Straight Connector 137"/>
                  <p:cNvCxnSpPr/>
                  <p:nvPr/>
                </p:nvCxnSpPr>
                <p:spPr bwMode="auto">
                  <a:xfrm flipH="1">
                    <a:off x="5454112" y="4342199"/>
                    <a:ext cx="651993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126" name="Rounded Rectangle 125"/>
                  <p:cNvSpPr/>
                  <p:nvPr/>
                </p:nvSpPr>
                <p:spPr bwMode="auto">
                  <a:xfrm>
                    <a:off x="5577996" y="4008848"/>
                    <a:ext cx="408635" cy="408635"/>
                  </a:xfrm>
                  <a:prstGeom prst="roundRect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2">
                      <a:shade val="50000"/>
                    </a:schemeClr>
                  </a:lnRef>
                  <a:fillRef idx="1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schemeClr val="tx1"/>
                      </a:solidFill>
                      <a:latin typeface="Arial Unicode MS" pitchFamily="34" charset="-128"/>
                    </a:endParaRPr>
                  </a:p>
                </p:txBody>
              </p:sp>
            </p:grpSp>
          </p:grpSp>
          <p:grpSp>
            <p:nvGrpSpPr>
              <p:cNvPr id="608" name="Group 607"/>
              <p:cNvGrpSpPr/>
              <p:nvPr/>
            </p:nvGrpSpPr>
            <p:grpSpPr>
              <a:xfrm>
                <a:off x="5388477" y="3066241"/>
                <a:ext cx="984328" cy="1193150"/>
                <a:chOff x="5388477" y="3066241"/>
                <a:chExt cx="984328" cy="1193150"/>
              </a:xfrm>
            </p:grpSpPr>
            <p:grpSp>
              <p:nvGrpSpPr>
                <p:cNvPr id="431" name="Group 430"/>
                <p:cNvGrpSpPr/>
                <p:nvPr/>
              </p:nvGrpSpPr>
              <p:grpSpPr>
                <a:xfrm>
                  <a:off x="5388477" y="3145556"/>
                  <a:ext cx="560634" cy="1017705"/>
                  <a:chOff x="2117408" y="1483123"/>
                  <a:chExt cx="835342" cy="1320003"/>
                </a:xfrm>
              </p:grpSpPr>
              <p:sp>
                <p:nvSpPr>
                  <p:cNvPr id="432" name="Flowchart: Magnetic Disk 431"/>
                  <p:cNvSpPr/>
                  <p:nvPr/>
                </p:nvSpPr>
                <p:spPr bwMode="auto">
                  <a:xfrm>
                    <a:off x="2117408" y="2285999"/>
                    <a:ext cx="835342" cy="517127"/>
                  </a:xfrm>
                  <a:prstGeom prst="flowChartMagneticDisk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Arial Unicode MS" pitchFamily="34" charset="-128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33" name="Flowchart: Magnetic Disk 432"/>
                  <p:cNvSpPr/>
                  <p:nvPr/>
                </p:nvSpPr>
                <p:spPr bwMode="auto">
                  <a:xfrm>
                    <a:off x="2117408" y="1884561"/>
                    <a:ext cx="835342" cy="517127"/>
                  </a:xfrm>
                  <a:prstGeom prst="flowChartMagneticDisk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Arial Unicode MS" pitchFamily="34" charset="-128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34" name="Flowchart: Magnetic Disk 433"/>
                  <p:cNvSpPr/>
                  <p:nvPr/>
                </p:nvSpPr>
                <p:spPr bwMode="auto">
                  <a:xfrm>
                    <a:off x="2117408" y="1483123"/>
                    <a:ext cx="835342" cy="517127"/>
                  </a:xfrm>
                  <a:prstGeom prst="flowChartMagneticDisk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Arial Unicode MS" pitchFamily="34" charset="-128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435" name="Group 434"/>
                <p:cNvGrpSpPr/>
                <p:nvPr/>
              </p:nvGrpSpPr>
              <p:grpSpPr>
                <a:xfrm>
                  <a:off x="5716394" y="3066241"/>
                  <a:ext cx="656411" cy="1193150"/>
                  <a:chOff x="5449694" y="3884957"/>
                  <a:chExt cx="656411" cy="1193150"/>
                </a:xfrm>
              </p:grpSpPr>
              <p:cxnSp>
                <p:nvCxnSpPr>
                  <p:cNvPr id="436" name="Straight Connector 435"/>
                  <p:cNvCxnSpPr/>
                  <p:nvPr/>
                </p:nvCxnSpPr>
                <p:spPr bwMode="auto">
                  <a:xfrm>
                    <a:off x="5646008" y="3884957"/>
                    <a:ext cx="0" cy="119315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37" name="Straight Connector 436"/>
                  <p:cNvCxnSpPr/>
                  <p:nvPr/>
                </p:nvCxnSpPr>
                <p:spPr bwMode="auto">
                  <a:xfrm>
                    <a:off x="5731776" y="3884957"/>
                    <a:ext cx="0" cy="119315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38" name="Straight Connector 437"/>
                  <p:cNvCxnSpPr/>
                  <p:nvPr/>
                </p:nvCxnSpPr>
                <p:spPr bwMode="auto">
                  <a:xfrm>
                    <a:off x="5817543" y="3884957"/>
                    <a:ext cx="0" cy="119315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39" name="Straight Connector 438"/>
                  <p:cNvCxnSpPr/>
                  <p:nvPr/>
                </p:nvCxnSpPr>
                <p:spPr bwMode="auto">
                  <a:xfrm>
                    <a:off x="5903311" y="3884957"/>
                    <a:ext cx="0" cy="119315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40" name="Straight Connector 439"/>
                  <p:cNvCxnSpPr/>
                  <p:nvPr/>
                </p:nvCxnSpPr>
                <p:spPr bwMode="auto">
                  <a:xfrm flipH="1">
                    <a:off x="5449695" y="4621633"/>
                    <a:ext cx="656409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41" name="Straight Connector 440"/>
                  <p:cNvCxnSpPr/>
                  <p:nvPr/>
                </p:nvCxnSpPr>
                <p:spPr bwMode="auto">
                  <a:xfrm flipH="1">
                    <a:off x="5449696" y="4707401"/>
                    <a:ext cx="656408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42" name="Straight Connector 441"/>
                  <p:cNvCxnSpPr/>
                  <p:nvPr/>
                </p:nvCxnSpPr>
                <p:spPr bwMode="auto">
                  <a:xfrm flipH="1">
                    <a:off x="5449696" y="4793168"/>
                    <a:ext cx="656408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43" name="Straight Connector 442"/>
                  <p:cNvCxnSpPr/>
                  <p:nvPr/>
                </p:nvCxnSpPr>
                <p:spPr bwMode="auto">
                  <a:xfrm rot="5400000">
                    <a:off x="5511638" y="4816992"/>
                    <a:ext cx="0" cy="123887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44" name="Straight Connector 443"/>
                  <p:cNvCxnSpPr/>
                  <p:nvPr/>
                </p:nvCxnSpPr>
                <p:spPr bwMode="auto">
                  <a:xfrm rot="5400000">
                    <a:off x="6044162" y="4816992"/>
                    <a:ext cx="0" cy="123887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445" name="Rounded Rectangle 444"/>
                  <p:cNvSpPr/>
                  <p:nvPr/>
                </p:nvSpPr>
                <p:spPr bwMode="auto">
                  <a:xfrm>
                    <a:off x="5573582" y="4545586"/>
                    <a:ext cx="408636" cy="408634"/>
                  </a:xfrm>
                  <a:prstGeom prst="roundRect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2">
                      <a:shade val="50000"/>
                    </a:schemeClr>
                  </a:lnRef>
                  <a:fillRef idx="1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schemeClr val="tx1"/>
                      </a:solidFill>
                      <a:latin typeface="Arial Unicode MS" pitchFamily="34" charset="-128"/>
                    </a:endParaRPr>
                  </a:p>
                </p:txBody>
              </p:sp>
              <p:cxnSp>
                <p:nvCxnSpPr>
                  <p:cNvPr id="446" name="Straight Connector 445"/>
                  <p:cNvCxnSpPr/>
                  <p:nvPr/>
                </p:nvCxnSpPr>
                <p:spPr bwMode="auto">
                  <a:xfrm flipH="1">
                    <a:off x="5454112" y="4084896"/>
                    <a:ext cx="651991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47" name="Straight Connector 446"/>
                  <p:cNvCxnSpPr/>
                  <p:nvPr/>
                </p:nvCxnSpPr>
                <p:spPr bwMode="auto">
                  <a:xfrm flipH="1">
                    <a:off x="5454110" y="4170664"/>
                    <a:ext cx="651993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48" name="Straight Connector 447"/>
                  <p:cNvCxnSpPr/>
                  <p:nvPr/>
                </p:nvCxnSpPr>
                <p:spPr bwMode="auto">
                  <a:xfrm flipH="1">
                    <a:off x="5454111" y="4256431"/>
                    <a:ext cx="651994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49" name="Straight Connector 448"/>
                  <p:cNvCxnSpPr/>
                  <p:nvPr/>
                </p:nvCxnSpPr>
                <p:spPr bwMode="auto">
                  <a:xfrm flipH="1">
                    <a:off x="5454112" y="4342199"/>
                    <a:ext cx="651993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450" name="Rounded Rectangle 449"/>
                  <p:cNvSpPr/>
                  <p:nvPr/>
                </p:nvSpPr>
                <p:spPr bwMode="auto">
                  <a:xfrm>
                    <a:off x="5577996" y="4008848"/>
                    <a:ext cx="408635" cy="408635"/>
                  </a:xfrm>
                  <a:prstGeom prst="roundRect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2">
                      <a:shade val="50000"/>
                    </a:schemeClr>
                  </a:lnRef>
                  <a:fillRef idx="1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schemeClr val="tx1"/>
                      </a:solidFill>
                      <a:latin typeface="Arial Unicode MS" pitchFamily="34" charset="-128"/>
                    </a:endParaRPr>
                  </a:p>
                </p:txBody>
              </p:sp>
            </p:grpSp>
          </p:grpSp>
          <p:grpSp>
            <p:nvGrpSpPr>
              <p:cNvPr id="612" name="Group 611"/>
              <p:cNvGrpSpPr/>
              <p:nvPr/>
            </p:nvGrpSpPr>
            <p:grpSpPr>
              <a:xfrm>
                <a:off x="6508578" y="4224312"/>
                <a:ext cx="984328" cy="1193150"/>
                <a:chOff x="6508578" y="4224312"/>
                <a:chExt cx="984328" cy="1193150"/>
              </a:xfrm>
            </p:grpSpPr>
            <p:grpSp>
              <p:nvGrpSpPr>
                <p:cNvPr id="451" name="C10"/>
                <p:cNvGrpSpPr/>
                <p:nvPr/>
              </p:nvGrpSpPr>
              <p:grpSpPr>
                <a:xfrm>
                  <a:off x="6508578" y="4303627"/>
                  <a:ext cx="560634" cy="1017705"/>
                  <a:chOff x="2117408" y="1483123"/>
                  <a:chExt cx="835342" cy="1320003"/>
                </a:xfrm>
              </p:grpSpPr>
              <p:sp>
                <p:nvSpPr>
                  <p:cNvPr id="452" name="Flowchart: Magnetic Disk 451"/>
                  <p:cNvSpPr/>
                  <p:nvPr/>
                </p:nvSpPr>
                <p:spPr bwMode="auto">
                  <a:xfrm>
                    <a:off x="2117408" y="2285999"/>
                    <a:ext cx="835342" cy="517127"/>
                  </a:xfrm>
                  <a:prstGeom prst="flowChartMagneticDisk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Arial Unicode MS" pitchFamily="34" charset="-128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53" name="Flowchart: Magnetic Disk 452"/>
                  <p:cNvSpPr/>
                  <p:nvPr/>
                </p:nvSpPr>
                <p:spPr bwMode="auto">
                  <a:xfrm>
                    <a:off x="2117408" y="1884561"/>
                    <a:ext cx="835342" cy="517127"/>
                  </a:xfrm>
                  <a:prstGeom prst="flowChartMagneticDisk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Arial Unicode MS" pitchFamily="34" charset="-128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54" name="Flowchart: Magnetic Disk 453"/>
                  <p:cNvSpPr/>
                  <p:nvPr/>
                </p:nvSpPr>
                <p:spPr bwMode="auto">
                  <a:xfrm>
                    <a:off x="2117408" y="1483123"/>
                    <a:ext cx="835342" cy="517127"/>
                  </a:xfrm>
                  <a:prstGeom prst="flowChartMagneticDisk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Arial Unicode MS" pitchFamily="34" charset="-128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455" name="C9"/>
                <p:cNvGrpSpPr/>
                <p:nvPr/>
              </p:nvGrpSpPr>
              <p:grpSpPr>
                <a:xfrm>
                  <a:off x="6836495" y="4224312"/>
                  <a:ext cx="656411" cy="1193150"/>
                  <a:chOff x="5449694" y="3884957"/>
                  <a:chExt cx="656411" cy="1193150"/>
                </a:xfrm>
              </p:grpSpPr>
              <p:cxnSp>
                <p:nvCxnSpPr>
                  <p:cNvPr id="456" name="Straight Connector 455"/>
                  <p:cNvCxnSpPr/>
                  <p:nvPr/>
                </p:nvCxnSpPr>
                <p:spPr bwMode="auto">
                  <a:xfrm>
                    <a:off x="5646008" y="3884957"/>
                    <a:ext cx="0" cy="119315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57" name="Straight Connector 456"/>
                  <p:cNvCxnSpPr/>
                  <p:nvPr/>
                </p:nvCxnSpPr>
                <p:spPr bwMode="auto">
                  <a:xfrm>
                    <a:off x="5731776" y="3884957"/>
                    <a:ext cx="0" cy="119315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58" name="Straight Connector 457"/>
                  <p:cNvCxnSpPr/>
                  <p:nvPr/>
                </p:nvCxnSpPr>
                <p:spPr bwMode="auto">
                  <a:xfrm>
                    <a:off x="5817543" y="3884957"/>
                    <a:ext cx="0" cy="119315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59" name="Straight Connector 458"/>
                  <p:cNvCxnSpPr/>
                  <p:nvPr/>
                </p:nvCxnSpPr>
                <p:spPr bwMode="auto">
                  <a:xfrm>
                    <a:off x="5903311" y="3884957"/>
                    <a:ext cx="0" cy="119315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60" name="Straight Connector 459"/>
                  <p:cNvCxnSpPr/>
                  <p:nvPr/>
                </p:nvCxnSpPr>
                <p:spPr bwMode="auto">
                  <a:xfrm flipH="1">
                    <a:off x="5449695" y="4621633"/>
                    <a:ext cx="656409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61" name="Straight Connector 460"/>
                  <p:cNvCxnSpPr/>
                  <p:nvPr/>
                </p:nvCxnSpPr>
                <p:spPr bwMode="auto">
                  <a:xfrm flipH="1">
                    <a:off x="5449696" y="4707401"/>
                    <a:ext cx="656408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62" name="Straight Connector 461"/>
                  <p:cNvCxnSpPr/>
                  <p:nvPr/>
                </p:nvCxnSpPr>
                <p:spPr bwMode="auto">
                  <a:xfrm flipH="1">
                    <a:off x="5449696" y="4793168"/>
                    <a:ext cx="656408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63" name="Straight Connector 462"/>
                  <p:cNvCxnSpPr/>
                  <p:nvPr/>
                </p:nvCxnSpPr>
                <p:spPr bwMode="auto">
                  <a:xfrm rot="5400000">
                    <a:off x="5511638" y="4816992"/>
                    <a:ext cx="0" cy="123887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64" name="Straight Connector 463"/>
                  <p:cNvCxnSpPr/>
                  <p:nvPr/>
                </p:nvCxnSpPr>
                <p:spPr bwMode="auto">
                  <a:xfrm rot="5400000">
                    <a:off x="6044162" y="4816992"/>
                    <a:ext cx="0" cy="123887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465" name="Rounded Rectangle 464"/>
                  <p:cNvSpPr/>
                  <p:nvPr/>
                </p:nvSpPr>
                <p:spPr bwMode="auto">
                  <a:xfrm>
                    <a:off x="5573582" y="4545586"/>
                    <a:ext cx="408636" cy="408634"/>
                  </a:xfrm>
                  <a:prstGeom prst="roundRect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2">
                      <a:shade val="50000"/>
                    </a:schemeClr>
                  </a:lnRef>
                  <a:fillRef idx="1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schemeClr val="tx1"/>
                      </a:solidFill>
                      <a:latin typeface="Arial Unicode MS" pitchFamily="34" charset="-128"/>
                    </a:endParaRPr>
                  </a:p>
                </p:txBody>
              </p:sp>
              <p:cxnSp>
                <p:nvCxnSpPr>
                  <p:cNvPr id="466" name="Straight Connector 465"/>
                  <p:cNvCxnSpPr/>
                  <p:nvPr/>
                </p:nvCxnSpPr>
                <p:spPr bwMode="auto">
                  <a:xfrm flipH="1">
                    <a:off x="5454112" y="4084896"/>
                    <a:ext cx="651991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67" name="Straight Connector 466"/>
                  <p:cNvCxnSpPr/>
                  <p:nvPr/>
                </p:nvCxnSpPr>
                <p:spPr bwMode="auto">
                  <a:xfrm flipH="1">
                    <a:off x="5454110" y="4170664"/>
                    <a:ext cx="651993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68" name="Straight Connector 467"/>
                  <p:cNvCxnSpPr/>
                  <p:nvPr/>
                </p:nvCxnSpPr>
                <p:spPr bwMode="auto">
                  <a:xfrm flipH="1">
                    <a:off x="5454111" y="4256431"/>
                    <a:ext cx="651994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69" name="Straight Connector 468"/>
                  <p:cNvCxnSpPr/>
                  <p:nvPr/>
                </p:nvCxnSpPr>
                <p:spPr bwMode="auto">
                  <a:xfrm flipH="1">
                    <a:off x="5454112" y="4342199"/>
                    <a:ext cx="651993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470" name="Rounded Rectangle 469"/>
                  <p:cNvSpPr/>
                  <p:nvPr/>
                </p:nvSpPr>
                <p:spPr bwMode="auto">
                  <a:xfrm>
                    <a:off x="5577996" y="4008848"/>
                    <a:ext cx="408635" cy="408635"/>
                  </a:xfrm>
                  <a:prstGeom prst="roundRect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2">
                      <a:shade val="50000"/>
                    </a:schemeClr>
                  </a:lnRef>
                  <a:fillRef idx="1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schemeClr val="tx1"/>
                      </a:solidFill>
                      <a:latin typeface="Arial Unicode MS" pitchFamily="34" charset="-128"/>
                    </a:endParaRPr>
                  </a:p>
                </p:txBody>
              </p:sp>
            </p:grpSp>
          </p:grpSp>
          <p:grpSp>
            <p:nvGrpSpPr>
              <p:cNvPr id="609" name="Group 608"/>
              <p:cNvGrpSpPr/>
              <p:nvPr/>
            </p:nvGrpSpPr>
            <p:grpSpPr>
              <a:xfrm>
                <a:off x="6508578" y="3062696"/>
                <a:ext cx="984328" cy="1193150"/>
                <a:chOff x="6508578" y="3062696"/>
                <a:chExt cx="984328" cy="1193150"/>
              </a:xfrm>
            </p:grpSpPr>
            <p:grpSp>
              <p:nvGrpSpPr>
                <p:cNvPr id="471" name="C8"/>
                <p:cNvGrpSpPr/>
                <p:nvPr/>
              </p:nvGrpSpPr>
              <p:grpSpPr>
                <a:xfrm>
                  <a:off x="6508578" y="3142011"/>
                  <a:ext cx="560634" cy="1017705"/>
                  <a:chOff x="2117408" y="1483123"/>
                  <a:chExt cx="835342" cy="1320003"/>
                </a:xfrm>
              </p:grpSpPr>
              <p:sp>
                <p:nvSpPr>
                  <p:cNvPr id="472" name="Flowchart: Magnetic Disk 471"/>
                  <p:cNvSpPr/>
                  <p:nvPr/>
                </p:nvSpPr>
                <p:spPr bwMode="auto">
                  <a:xfrm>
                    <a:off x="2117408" y="2285999"/>
                    <a:ext cx="835342" cy="517127"/>
                  </a:xfrm>
                  <a:prstGeom prst="flowChartMagneticDisk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Arial Unicode MS" pitchFamily="34" charset="-128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73" name="Flowchart: Magnetic Disk 472"/>
                  <p:cNvSpPr/>
                  <p:nvPr/>
                </p:nvSpPr>
                <p:spPr bwMode="auto">
                  <a:xfrm>
                    <a:off x="2117408" y="1884561"/>
                    <a:ext cx="835342" cy="517127"/>
                  </a:xfrm>
                  <a:prstGeom prst="flowChartMagneticDisk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Arial Unicode MS" pitchFamily="34" charset="-128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74" name="Flowchart: Magnetic Disk 473"/>
                  <p:cNvSpPr/>
                  <p:nvPr/>
                </p:nvSpPr>
                <p:spPr bwMode="auto">
                  <a:xfrm>
                    <a:off x="2117408" y="1483123"/>
                    <a:ext cx="835342" cy="517127"/>
                  </a:xfrm>
                  <a:prstGeom prst="flowChartMagneticDisk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Arial Unicode MS" pitchFamily="34" charset="-128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475" name="C7"/>
                <p:cNvGrpSpPr/>
                <p:nvPr/>
              </p:nvGrpSpPr>
              <p:grpSpPr>
                <a:xfrm>
                  <a:off x="6836495" y="3062696"/>
                  <a:ext cx="656411" cy="1193150"/>
                  <a:chOff x="5449694" y="3884957"/>
                  <a:chExt cx="656411" cy="1193150"/>
                </a:xfrm>
              </p:grpSpPr>
              <p:cxnSp>
                <p:nvCxnSpPr>
                  <p:cNvPr id="476" name="Straight Connector 475"/>
                  <p:cNvCxnSpPr/>
                  <p:nvPr/>
                </p:nvCxnSpPr>
                <p:spPr bwMode="auto">
                  <a:xfrm>
                    <a:off x="5646008" y="3884957"/>
                    <a:ext cx="0" cy="119315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77" name="Straight Connector 476"/>
                  <p:cNvCxnSpPr/>
                  <p:nvPr/>
                </p:nvCxnSpPr>
                <p:spPr bwMode="auto">
                  <a:xfrm>
                    <a:off x="5731776" y="3884957"/>
                    <a:ext cx="0" cy="119315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78" name="Straight Connector 477"/>
                  <p:cNvCxnSpPr/>
                  <p:nvPr/>
                </p:nvCxnSpPr>
                <p:spPr bwMode="auto">
                  <a:xfrm>
                    <a:off x="5817543" y="3884957"/>
                    <a:ext cx="0" cy="119315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79" name="Straight Connector 478"/>
                  <p:cNvCxnSpPr/>
                  <p:nvPr/>
                </p:nvCxnSpPr>
                <p:spPr bwMode="auto">
                  <a:xfrm>
                    <a:off x="5903311" y="3884957"/>
                    <a:ext cx="0" cy="119315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80" name="Straight Connector 479"/>
                  <p:cNvCxnSpPr/>
                  <p:nvPr/>
                </p:nvCxnSpPr>
                <p:spPr bwMode="auto">
                  <a:xfrm flipH="1">
                    <a:off x="5449695" y="4621633"/>
                    <a:ext cx="656409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81" name="Straight Connector 480"/>
                  <p:cNvCxnSpPr/>
                  <p:nvPr/>
                </p:nvCxnSpPr>
                <p:spPr bwMode="auto">
                  <a:xfrm flipH="1">
                    <a:off x="5449696" y="4707401"/>
                    <a:ext cx="656408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82" name="Straight Connector 481"/>
                  <p:cNvCxnSpPr/>
                  <p:nvPr/>
                </p:nvCxnSpPr>
                <p:spPr bwMode="auto">
                  <a:xfrm flipH="1">
                    <a:off x="5449696" y="4793168"/>
                    <a:ext cx="656408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83" name="Straight Connector 482"/>
                  <p:cNvCxnSpPr/>
                  <p:nvPr/>
                </p:nvCxnSpPr>
                <p:spPr bwMode="auto">
                  <a:xfrm rot="5400000">
                    <a:off x="5511638" y="4816992"/>
                    <a:ext cx="0" cy="123887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84" name="Straight Connector 483"/>
                  <p:cNvCxnSpPr/>
                  <p:nvPr/>
                </p:nvCxnSpPr>
                <p:spPr bwMode="auto">
                  <a:xfrm rot="5400000">
                    <a:off x="6044162" y="4816992"/>
                    <a:ext cx="0" cy="123887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485" name="Rounded Rectangle 484"/>
                  <p:cNvSpPr/>
                  <p:nvPr/>
                </p:nvSpPr>
                <p:spPr bwMode="auto">
                  <a:xfrm>
                    <a:off x="5573582" y="4545586"/>
                    <a:ext cx="408636" cy="408634"/>
                  </a:xfrm>
                  <a:prstGeom prst="roundRect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2">
                      <a:shade val="50000"/>
                    </a:schemeClr>
                  </a:lnRef>
                  <a:fillRef idx="1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schemeClr val="tx1"/>
                      </a:solidFill>
                      <a:latin typeface="Arial Unicode MS" pitchFamily="34" charset="-128"/>
                    </a:endParaRPr>
                  </a:p>
                </p:txBody>
              </p:sp>
              <p:cxnSp>
                <p:nvCxnSpPr>
                  <p:cNvPr id="486" name="Straight Connector 485"/>
                  <p:cNvCxnSpPr/>
                  <p:nvPr/>
                </p:nvCxnSpPr>
                <p:spPr bwMode="auto">
                  <a:xfrm flipH="1">
                    <a:off x="5454112" y="4084896"/>
                    <a:ext cx="651991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87" name="Straight Connector 486"/>
                  <p:cNvCxnSpPr/>
                  <p:nvPr/>
                </p:nvCxnSpPr>
                <p:spPr bwMode="auto">
                  <a:xfrm flipH="1">
                    <a:off x="5454110" y="4170664"/>
                    <a:ext cx="651993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88" name="Straight Connector 487"/>
                  <p:cNvCxnSpPr/>
                  <p:nvPr/>
                </p:nvCxnSpPr>
                <p:spPr bwMode="auto">
                  <a:xfrm flipH="1">
                    <a:off x="5454111" y="4256431"/>
                    <a:ext cx="651994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89" name="Straight Connector 488"/>
                  <p:cNvCxnSpPr/>
                  <p:nvPr/>
                </p:nvCxnSpPr>
                <p:spPr bwMode="auto">
                  <a:xfrm flipH="1">
                    <a:off x="5454112" y="4342199"/>
                    <a:ext cx="651993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490" name="Rounded Rectangle 489"/>
                  <p:cNvSpPr/>
                  <p:nvPr/>
                </p:nvSpPr>
                <p:spPr bwMode="auto">
                  <a:xfrm>
                    <a:off x="5577996" y="4008848"/>
                    <a:ext cx="408635" cy="408635"/>
                  </a:xfrm>
                  <a:prstGeom prst="roundRect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2">
                      <a:shade val="50000"/>
                    </a:schemeClr>
                  </a:lnRef>
                  <a:fillRef idx="1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schemeClr val="tx1"/>
                      </a:solidFill>
                      <a:latin typeface="Arial Unicode MS" pitchFamily="34" charset="-128"/>
                    </a:endParaRPr>
                  </a:p>
                </p:txBody>
              </p:sp>
            </p:grpSp>
          </p:grpSp>
          <p:grpSp>
            <p:nvGrpSpPr>
              <p:cNvPr id="613" name="Group 612"/>
              <p:cNvGrpSpPr/>
              <p:nvPr/>
            </p:nvGrpSpPr>
            <p:grpSpPr>
              <a:xfrm>
                <a:off x="7628679" y="4220767"/>
                <a:ext cx="984328" cy="1193150"/>
                <a:chOff x="7628679" y="4220767"/>
                <a:chExt cx="984328" cy="1193150"/>
              </a:xfrm>
            </p:grpSpPr>
            <p:grpSp>
              <p:nvGrpSpPr>
                <p:cNvPr id="491" name="C6"/>
                <p:cNvGrpSpPr/>
                <p:nvPr/>
              </p:nvGrpSpPr>
              <p:grpSpPr>
                <a:xfrm>
                  <a:off x="7628679" y="4300082"/>
                  <a:ext cx="560634" cy="1017705"/>
                  <a:chOff x="2117408" y="1483123"/>
                  <a:chExt cx="835342" cy="1320003"/>
                </a:xfrm>
              </p:grpSpPr>
              <p:sp>
                <p:nvSpPr>
                  <p:cNvPr id="492" name="Flowchart: Magnetic Disk 491"/>
                  <p:cNvSpPr/>
                  <p:nvPr/>
                </p:nvSpPr>
                <p:spPr bwMode="auto">
                  <a:xfrm>
                    <a:off x="2117408" y="2285999"/>
                    <a:ext cx="835342" cy="517127"/>
                  </a:xfrm>
                  <a:prstGeom prst="flowChartMagneticDisk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Arial Unicode MS" pitchFamily="34" charset="-128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93" name="Flowchart: Magnetic Disk 492"/>
                  <p:cNvSpPr/>
                  <p:nvPr/>
                </p:nvSpPr>
                <p:spPr bwMode="auto">
                  <a:xfrm>
                    <a:off x="2117408" y="1884561"/>
                    <a:ext cx="835342" cy="517127"/>
                  </a:xfrm>
                  <a:prstGeom prst="flowChartMagneticDisk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Arial Unicode MS" pitchFamily="34" charset="-128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94" name="Flowchart: Magnetic Disk 493"/>
                  <p:cNvSpPr/>
                  <p:nvPr/>
                </p:nvSpPr>
                <p:spPr bwMode="auto">
                  <a:xfrm>
                    <a:off x="2117408" y="1483123"/>
                    <a:ext cx="835342" cy="517127"/>
                  </a:xfrm>
                  <a:prstGeom prst="flowChartMagneticDisk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Arial Unicode MS" pitchFamily="34" charset="-128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495" name="C5"/>
                <p:cNvGrpSpPr/>
                <p:nvPr/>
              </p:nvGrpSpPr>
              <p:grpSpPr>
                <a:xfrm>
                  <a:off x="7956596" y="4220767"/>
                  <a:ext cx="656411" cy="1193150"/>
                  <a:chOff x="5449694" y="3884957"/>
                  <a:chExt cx="656411" cy="1193150"/>
                </a:xfrm>
              </p:grpSpPr>
              <p:cxnSp>
                <p:nvCxnSpPr>
                  <p:cNvPr id="496" name="Straight Connector 495"/>
                  <p:cNvCxnSpPr/>
                  <p:nvPr/>
                </p:nvCxnSpPr>
                <p:spPr bwMode="auto">
                  <a:xfrm>
                    <a:off x="5646008" y="3884957"/>
                    <a:ext cx="0" cy="119315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97" name="Straight Connector 496"/>
                  <p:cNvCxnSpPr/>
                  <p:nvPr/>
                </p:nvCxnSpPr>
                <p:spPr bwMode="auto">
                  <a:xfrm>
                    <a:off x="5731776" y="3884957"/>
                    <a:ext cx="0" cy="119315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98" name="Straight Connector 497"/>
                  <p:cNvCxnSpPr/>
                  <p:nvPr/>
                </p:nvCxnSpPr>
                <p:spPr bwMode="auto">
                  <a:xfrm>
                    <a:off x="5817543" y="3884957"/>
                    <a:ext cx="0" cy="119315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99" name="Straight Connector 498"/>
                  <p:cNvCxnSpPr/>
                  <p:nvPr/>
                </p:nvCxnSpPr>
                <p:spPr bwMode="auto">
                  <a:xfrm>
                    <a:off x="5903311" y="3884957"/>
                    <a:ext cx="0" cy="119315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500" name="Straight Connector 499"/>
                  <p:cNvCxnSpPr/>
                  <p:nvPr/>
                </p:nvCxnSpPr>
                <p:spPr bwMode="auto">
                  <a:xfrm flipH="1">
                    <a:off x="5449695" y="4621633"/>
                    <a:ext cx="656409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501" name="Straight Connector 500"/>
                  <p:cNvCxnSpPr/>
                  <p:nvPr/>
                </p:nvCxnSpPr>
                <p:spPr bwMode="auto">
                  <a:xfrm flipH="1">
                    <a:off x="5449696" y="4707401"/>
                    <a:ext cx="656408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502" name="Straight Connector 501"/>
                  <p:cNvCxnSpPr/>
                  <p:nvPr/>
                </p:nvCxnSpPr>
                <p:spPr bwMode="auto">
                  <a:xfrm flipH="1">
                    <a:off x="5449696" y="4793168"/>
                    <a:ext cx="656408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503" name="Straight Connector 502"/>
                  <p:cNvCxnSpPr/>
                  <p:nvPr/>
                </p:nvCxnSpPr>
                <p:spPr bwMode="auto">
                  <a:xfrm rot="5400000">
                    <a:off x="5511638" y="4816992"/>
                    <a:ext cx="0" cy="123887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504" name="Straight Connector 503"/>
                  <p:cNvCxnSpPr/>
                  <p:nvPr/>
                </p:nvCxnSpPr>
                <p:spPr bwMode="auto">
                  <a:xfrm rot="5400000">
                    <a:off x="6044162" y="4816992"/>
                    <a:ext cx="0" cy="123887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505" name="Rounded Rectangle 504"/>
                  <p:cNvSpPr/>
                  <p:nvPr/>
                </p:nvSpPr>
                <p:spPr bwMode="auto">
                  <a:xfrm>
                    <a:off x="5573582" y="4545586"/>
                    <a:ext cx="408636" cy="408634"/>
                  </a:xfrm>
                  <a:prstGeom prst="roundRect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2">
                      <a:shade val="50000"/>
                    </a:schemeClr>
                  </a:lnRef>
                  <a:fillRef idx="1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schemeClr val="tx1"/>
                      </a:solidFill>
                      <a:latin typeface="Arial Unicode MS" pitchFamily="34" charset="-128"/>
                    </a:endParaRPr>
                  </a:p>
                </p:txBody>
              </p:sp>
              <p:cxnSp>
                <p:nvCxnSpPr>
                  <p:cNvPr id="506" name="Straight Connector 505"/>
                  <p:cNvCxnSpPr/>
                  <p:nvPr/>
                </p:nvCxnSpPr>
                <p:spPr bwMode="auto">
                  <a:xfrm flipH="1">
                    <a:off x="5454112" y="4084896"/>
                    <a:ext cx="651991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507" name="Straight Connector 506"/>
                  <p:cNvCxnSpPr/>
                  <p:nvPr/>
                </p:nvCxnSpPr>
                <p:spPr bwMode="auto">
                  <a:xfrm flipH="1">
                    <a:off x="5454110" y="4170664"/>
                    <a:ext cx="651993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508" name="Straight Connector 507"/>
                  <p:cNvCxnSpPr/>
                  <p:nvPr/>
                </p:nvCxnSpPr>
                <p:spPr bwMode="auto">
                  <a:xfrm flipH="1">
                    <a:off x="5454111" y="4256431"/>
                    <a:ext cx="651994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509" name="Straight Connector 508"/>
                  <p:cNvCxnSpPr/>
                  <p:nvPr/>
                </p:nvCxnSpPr>
                <p:spPr bwMode="auto">
                  <a:xfrm flipH="1">
                    <a:off x="5454112" y="4342199"/>
                    <a:ext cx="651993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510" name="Rounded Rectangle 509"/>
                  <p:cNvSpPr/>
                  <p:nvPr/>
                </p:nvSpPr>
                <p:spPr bwMode="auto">
                  <a:xfrm>
                    <a:off x="5577996" y="4008848"/>
                    <a:ext cx="408635" cy="408635"/>
                  </a:xfrm>
                  <a:prstGeom prst="roundRect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2">
                      <a:shade val="50000"/>
                    </a:schemeClr>
                  </a:lnRef>
                  <a:fillRef idx="1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schemeClr val="tx1"/>
                      </a:solidFill>
                      <a:latin typeface="Arial Unicode MS" pitchFamily="34" charset="-128"/>
                    </a:endParaRPr>
                  </a:p>
                </p:txBody>
              </p:sp>
            </p:grpSp>
          </p:grpSp>
          <p:grpSp>
            <p:nvGrpSpPr>
              <p:cNvPr id="610" name="Group 609"/>
              <p:cNvGrpSpPr/>
              <p:nvPr/>
            </p:nvGrpSpPr>
            <p:grpSpPr>
              <a:xfrm>
                <a:off x="7628679" y="3059151"/>
                <a:ext cx="984328" cy="1193150"/>
                <a:chOff x="7628679" y="3059151"/>
                <a:chExt cx="984328" cy="1193150"/>
              </a:xfrm>
            </p:grpSpPr>
            <p:grpSp>
              <p:nvGrpSpPr>
                <p:cNvPr id="511" name="C4"/>
                <p:cNvGrpSpPr/>
                <p:nvPr/>
              </p:nvGrpSpPr>
              <p:grpSpPr>
                <a:xfrm>
                  <a:off x="7628679" y="3138466"/>
                  <a:ext cx="560634" cy="1017705"/>
                  <a:chOff x="2117408" y="1483123"/>
                  <a:chExt cx="835342" cy="1320003"/>
                </a:xfrm>
              </p:grpSpPr>
              <p:sp>
                <p:nvSpPr>
                  <p:cNvPr id="512" name="Flowchart: Magnetic Disk 511"/>
                  <p:cNvSpPr/>
                  <p:nvPr/>
                </p:nvSpPr>
                <p:spPr bwMode="auto">
                  <a:xfrm>
                    <a:off x="2117408" y="2285999"/>
                    <a:ext cx="835342" cy="517127"/>
                  </a:xfrm>
                  <a:prstGeom prst="flowChartMagneticDisk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Arial Unicode MS" pitchFamily="34" charset="-128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13" name="Flowchart: Magnetic Disk 512"/>
                  <p:cNvSpPr/>
                  <p:nvPr/>
                </p:nvSpPr>
                <p:spPr bwMode="auto">
                  <a:xfrm>
                    <a:off x="2117408" y="1884561"/>
                    <a:ext cx="835342" cy="517127"/>
                  </a:xfrm>
                  <a:prstGeom prst="flowChartMagneticDisk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Arial Unicode MS" pitchFamily="34" charset="-128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14" name="Flowchart: Magnetic Disk 513"/>
                  <p:cNvSpPr/>
                  <p:nvPr/>
                </p:nvSpPr>
                <p:spPr bwMode="auto">
                  <a:xfrm>
                    <a:off x="2117408" y="1483123"/>
                    <a:ext cx="835342" cy="517127"/>
                  </a:xfrm>
                  <a:prstGeom prst="flowChartMagneticDisk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Arial Unicode MS" pitchFamily="34" charset="-128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515" name="C3"/>
                <p:cNvGrpSpPr/>
                <p:nvPr/>
              </p:nvGrpSpPr>
              <p:grpSpPr>
                <a:xfrm>
                  <a:off x="7956596" y="3059151"/>
                  <a:ext cx="656411" cy="1193150"/>
                  <a:chOff x="5449694" y="3884957"/>
                  <a:chExt cx="656411" cy="1193150"/>
                </a:xfrm>
              </p:grpSpPr>
              <p:cxnSp>
                <p:nvCxnSpPr>
                  <p:cNvPr id="516" name="Straight Connector 515"/>
                  <p:cNvCxnSpPr/>
                  <p:nvPr/>
                </p:nvCxnSpPr>
                <p:spPr bwMode="auto">
                  <a:xfrm>
                    <a:off x="5646008" y="3884957"/>
                    <a:ext cx="0" cy="119315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517" name="Straight Connector 516"/>
                  <p:cNvCxnSpPr/>
                  <p:nvPr/>
                </p:nvCxnSpPr>
                <p:spPr bwMode="auto">
                  <a:xfrm>
                    <a:off x="5731776" y="3884957"/>
                    <a:ext cx="0" cy="119315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518" name="Straight Connector 517"/>
                  <p:cNvCxnSpPr/>
                  <p:nvPr/>
                </p:nvCxnSpPr>
                <p:spPr bwMode="auto">
                  <a:xfrm>
                    <a:off x="5817543" y="3884957"/>
                    <a:ext cx="0" cy="119315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519" name="Straight Connector 518"/>
                  <p:cNvCxnSpPr/>
                  <p:nvPr/>
                </p:nvCxnSpPr>
                <p:spPr bwMode="auto">
                  <a:xfrm>
                    <a:off x="5903311" y="3884957"/>
                    <a:ext cx="0" cy="119315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520" name="Straight Connector 519"/>
                  <p:cNvCxnSpPr/>
                  <p:nvPr/>
                </p:nvCxnSpPr>
                <p:spPr bwMode="auto">
                  <a:xfrm flipH="1">
                    <a:off x="5449695" y="4621633"/>
                    <a:ext cx="656409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521" name="Straight Connector 520"/>
                  <p:cNvCxnSpPr/>
                  <p:nvPr/>
                </p:nvCxnSpPr>
                <p:spPr bwMode="auto">
                  <a:xfrm flipH="1">
                    <a:off x="5449696" y="4707401"/>
                    <a:ext cx="656408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522" name="Straight Connector 521"/>
                  <p:cNvCxnSpPr/>
                  <p:nvPr/>
                </p:nvCxnSpPr>
                <p:spPr bwMode="auto">
                  <a:xfrm flipH="1">
                    <a:off x="5449696" y="4793168"/>
                    <a:ext cx="656408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523" name="Straight Connector 522"/>
                  <p:cNvCxnSpPr/>
                  <p:nvPr/>
                </p:nvCxnSpPr>
                <p:spPr bwMode="auto">
                  <a:xfrm rot="5400000">
                    <a:off x="5511638" y="4816992"/>
                    <a:ext cx="0" cy="123887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524" name="Straight Connector 523"/>
                  <p:cNvCxnSpPr/>
                  <p:nvPr/>
                </p:nvCxnSpPr>
                <p:spPr bwMode="auto">
                  <a:xfrm rot="5400000">
                    <a:off x="6044162" y="4816992"/>
                    <a:ext cx="0" cy="123887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525" name="Rounded Rectangle 524"/>
                  <p:cNvSpPr/>
                  <p:nvPr/>
                </p:nvSpPr>
                <p:spPr bwMode="auto">
                  <a:xfrm>
                    <a:off x="5573582" y="4545586"/>
                    <a:ext cx="408636" cy="408634"/>
                  </a:xfrm>
                  <a:prstGeom prst="roundRect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2">
                      <a:shade val="50000"/>
                    </a:schemeClr>
                  </a:lnRef>
                  <a:fillRef idx="1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schemeClr val="tx1"/>
                      </a:solidFill>
                      <a:latin typeface="Arial Unicode MS" pitchFamily="34" charset="-128"/>
                    </a:endParaRPr>
                  </a:p>
                </p:txBody>
              </p:sp>
              <p:cxnSp>
                <p:nvCxnSpPr>
                  <p:cNvPr id="526" name="Straight Connector 525"/>
                  <p:cNvCxnSpPr/>
                  <p:nvPr/>
                </p:nvCxnSpPr>
                <p:spPr bwMode="auto">
                  <a:xfrm flipH="1">
                    <a:off x="5454112" y="4084896"/>
                    <a:ext cx="651991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527" name="Straight Connector 526"/>
                  <p:cNvCxnSpPr/>
                  <p:nvPr/>
                </p:nvCxnSpPr>
                <p:spPr bwMode="auto">
                  <a:xfrm flipH="1">
                    <a:off x="5454110" y="4170664"/>
                    <a:ext cx="651993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528" name="Straight Connector 527"/>
                  <p:cNvCxnSpPr/>
                  <p:nvPr/>
                </p:nvCxnSpPr>
                <p:spPr bwMode="auto">
                  <a:xfrm flipH="1">
                    <a:off x="5454111" y="4256431"/>
                    <a:ext cx="651994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529" name="Straight Connector 528"/>
                  <p:cNvCxnSpPr/>
                  <p:nvPr/>
                </p:nvCxnSpPr>
                <p:spPr bwMode="auto">
                  <a:xfrm flipH="1">
                    <a:off x="5454112" y="4342199"/>
                    <a:ext cx="651993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530" name="Rounded Rectangle 529"/>
                  <p:cNvSpPr/>
                  <p:nvPr/>
                </p:nvSpPr>
                <p:spPr bwMode="auto">
                  <a:xfrm>
                    <a:off x="5577996" y="4008848"/>
                    <a:ext cx="408635" cy="408635"/>
                  </a:xfrm>
                  <a:prstGeom prst="roundRect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2">
                      <a:shade val="50000"/>
                    </a:schemeClr>
                  </a:lnRef>
                  <a:fillRef idx="1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schemeClr val="tx1"/>
                      </a:solidFill>
                      <a:latin typeface="Arial Unicode MS" pitchFamily="34" charset="-128"/>
                    </a:endParaRPr>
                  </a:p>
                </p:txBody>
              </p:sp>
            </p:grpSp>
          </p:grpSp>
          <p:grpSp>
            <p:nvGrpSpPr>
              <p:cNvPr id="614" name="Group 613"/>
              <p:cNvGrpSpPr/>
              <p:nvPr/>
            </p:nvGrpSpPr>
            <p:grpSpPr>
              <a:xfrm>
                <a:off x="7628679" y="1935332"/>
                <a:ext cx="984328" cy="1193150"/>
                <a:chOff x="7628679" y="1935332"/>
                <a:chExt cx="984328" cy="1193150"/>
              </a:xfrm>
            </p:grpSpPr>
            <p:grpSp>
              <p:nvGrpSpPr>
                <p:cNvPr id="588" name="C2"/>
                <p:cNvGrpSpPr/>
                <p:nvPr/>
              </p:nvGrpSpPr>
              <p:grpSpPr>
                <a:xfrm>
                  <a:off x="7628679" y="2014647"/>
                  <a:ext cx="560634" cy="1017705"/>
                  <a:chOff x="2117408" y="1483123"/>
                  <a:chExt cx="835342" cy="1320003"/>
                </a:xfrm>
              </p:grpSpPr>
              <p:sp>
                <p:nvSpPr>
                  <p:cNvPr id="589" name="Flowchart: Magnetic Disk 588"/>
                  <p:cNvSpPr/>
                  <p:nvPr/>
                </p:nvSpPr>
                <p:spPr bwMode="auto">
                  <a:xfrm>
                    <a:off x="2117408" y="2285999"/>
                    <a:ext cx="835342" cy="517127"/>
                  </a:xfrm>
                  <a:prstGeom prst="flowChartMagneticDisk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Arial Unicode MS" pitchFamily="34" charset="-128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90" name="Flowchart: Magnetic Disk 589"/>
                  <p:cNvSpPr/>
                  <p:nvPr/>
                </p:nvSpPr>
                <p:spPr bwMode="auto">
                  <a:xfrm>
                    <a:off x="2117408" y="1884561"/>
                    <a:ext cx="835342" cy="517127"/>
                  </a:xfrm>
                  <a:prstGeom prst="flowChartMagneticDisk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Arial Unicode MS" pitchFamily="34" charset="-128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91" name="Flowchart: Magnetic Disk 590"/>
                  <p:cNvSpPr/>
                  <p:nvPr/>
                </p:nvSpPr>
                <p:spPr bwMode="auto">
                  <a:xfrm>
                    <a:off x="2117408" y="1483123"/>
                    <a:ext cx="835342" cy="517127"/>
                  </a:xfrm>
                  <a:prstGeom prst="flowChartMagneticDisk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latin typeface="Arial Unicode MS" pitchFamily="34" charset="-128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592" name="C1"/>
                <p:cNvGrpSpPr/>
                <p:nvPr/>
              </p:nvGrpSpPr>
              <p:grpSpPr>
                <a:xfrm>
                  <a:off x="7956596" y="1935332"/>
                  <a:ext cx="656411" cy="1193150"/>
                  <a:chOff x="5449694" y="3884957"/>
                  <a:chExt cx="656411" cy="1193150"/>
                </a:xfrm>
              </p:grpSpPr>
              <p:cxnSp>
                <p:nvCxnSpPr>
                  <p:cNvPr id="593" name="Straight Connector 592"/>
                  <p:cNvCxnSpPr/>
                  <p:nvPr/>
                </p:nvCxnSpPr>
                <p:spPr bwMode="auto">
                  <a:xfrm>
                    <a:off x="5646008" y="3884957"/>
                    <a:ext cx="0" cy="119315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594" name="Straight Connector 593"/>
                  <p:cNvCxnSpPr/>
                  <p:nvPr/>
                </p:nvCxnSpPr>
                <p:spPr bwMode="auto">
                  <a:xfrm>
                    <a:off x="5731776" y="3884957"/>
                    <a:ext cx="0" cy="119315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595" name="Straight Connector 594"/>
                  <p:cNvCxnSpPr/>
                  <p:nvPr/>
                </p:nvCxnSpPr>
                <p:spPr bwMode="auto">
                  <a:xfrm>
                    <a:off x="5817543" y="3884957"/>
                    <a:ext cx="0" cy="119315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596" name="Straight Connector 595"/>
                  <p:cNvCxnSpPr/>
                  <p:nvPr/>
                </p:nvCxnSpPr>
                <p:spPr bwMode="auto">
                  <a:xfrm>
                    <a:off x="5903311" y="3884957"/>
                    <a:ext cx="0" cy="119315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597" name="Straight Connector 596"/>
                  <p:cNvCxnSpPr/>
                  <p:nvPr/>
                </p:nvCxnSpPr>
                <p:spPr bwMode="auto">
                  <a:xfrm flipH="1">
                    <a:off x="5449695" y="4621633"/>
                    <a:ext cx="656409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598" name="Straight Connector 597"/>
                  <p:cNvCxnSpPr/>
                  <p:nvPr/>
                </p:nvCxnSpPr>
                <p:spPr bwMode="auto">
                  <a:xfrm flipH="1">
                    <a:off x="5449696" y="4707401"/>
                    <a:ext cx="656408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599" name="Straight Connector 598"/>
                  <p:cNvCxnSpPr/>
                  <p:nvPr/>
                </p:nvCxnSpPr>
                <p:spPr bwMode="auto">
                  <a:xfrm flipH="1">
                    <a:off x="5449696" y="4793168"/>
                    <a:ext cx="656408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600" name="Straight Connector 599"/>
                  <p:cNvCxnSpPr/>
                  <p:nvPr/>
                </p:nvCxnSpPr>
                <p:spPr bwMode="auto">
                  <a:xfrm rot="5400000">
                    <a:off x="5511638" y="4816992"/>
                    <a:ext cx="0" cy="123887"/>
                  </a:xfrm>
                  <a:prstGeom prst="line">
                    <a:avLst/>
                  </a:prstGeom>
                  <a:solidFill>
                    <a:srgbClr val="EAEAEA"/>
                  </a:solidFill>
                  <a:ln w="5715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601" name="Straight Connector 600"/>
                  <p:cNvCxnSpPr/>
                  <p:nvPr/>
                </p:nvCxnSpPr>
                <p:spPr bwMode="auto">
                  <a:xfrm rot="5400000">
                    <a:off x="6044162" y="4816992"/>
                    <a:ext cx="0" cy="123887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602" name="Rounded Rectangle 601"/>
                  <p:cNvSpPr/>
                  <p:nvPr/>
                </p:nvSpPr>
                <p:spPr bwMode="auto">
                  <a:xfrm>
                    <a:off x="5573582" y="4545586"/>
                    <a:ext cx="408636" cy="408634"/>
                  </a:xfrm>
                  <a:prstGeom prst="roundRect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2">
                      <a:shade val="50000"/>
                    </a:schemeClr>
                  </a:lnRef>
                  <a:fillRef idx="1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schemeClr val="tx1"/>
                      </a:solidFill>
                      <a:latin typeface="Arial Unicode MS" pitchFamily="34" charset="-128"/>
                    </a:endParaRPr>
                  </a:p>
                </p:txBody>
              </p:sp>
              <p:cxnSp>
                <p:nvCxnSpPr>
                  <p:cNvPr id="603" name="Straight Connector 602"/>
                  <p:cNvCxnSpPr/>
                  <p:nvPr/>
                </p:nvCxnSpPr>
                <p:spPr bwMode="auto">
                  <a:xfrm flipH="1">
                    <a:off x="5454112" y="4084896"/>
                    <a:ext cx="651991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604" name="Straight Connector 603"/>
                  <p:cNvCxnSpPr/>
                  <p:nvPr/>
                </p:nvCxnSpPr>
                <p:spPr bwMode="auto">
                  <a:xfrm flipH="1">
                    <a:off x="5454110" y="4170664"/>
                    <a:ext cx="651993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605" name="Straight Connector 604"/>
                  <p:cNvCxnSpPr/>
                  <p:nvPr/>
                </p:nvCxnSpPr>
                <p:spPr bwMode="auto">
                  <a:xfrm flipH="1">
                    <a:off x="5454111" y="4256431"/>
                    <a:ext cx="651994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606" name="Straight Connector 605"/>
                  <p:cNvCxnSpPr/>
                  <p:nvPr/>
                </p:nvCxnSpPr>
                <p:spPr bwMode="auto">
                  <a:xfrm flipH="1">
                    <a:off x="5454112" y="4342199"/>
                    <a:ext cx="651993" cy="0"/>
                  </a:xfrm>
                  <a:prstGeom prst="line">
                    <a:avLst/>
                  </a:prstGeom>
                  <a:solidFill>
                    <a:srgbClr val="EAEAEA"/>
                  </a:solidFill>
                  <a:ln w="38100" cap="rnd" cmpd="sng" algn="ctr">
                    <a:solidFill>
                      <a:srgbClr val="A4550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607" name="Rounded Rectangle 606"/>
                  <p:cNvSpPr/>
                  <p:nvPr/>
                </p:nvSpPr>
                <p:spPr bwMode="auto">
                  <a:xfrm>
                    <a:off x="5577996" y="4008848"/>
                    <a:ext cx="408635" cy="408635"/>
                  </a:xfrm>
                  <a:prstGeom prst="roundRect">
                    <a:avLst/>
                  </a:prstGeom>
                  <a:ln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2">
                      <a:shade val="50000"/>
                    </a:schemeClr>
                  </a:lnRef>
                  <a:fillRef idx="1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>
                      <a:solidFill>
                        <a:schemeClr val="tx1"/>
                      </a:solidFill>
                      <a:latin typeface="Arial Unicode MS" pitchFamily="34" charset="-128"/>
                    </a:endParaRPr>
                  </a:p>
                </p:txBody>
              </p:sp>
            </p:grpSp>
          </p:grpSp>
        </p:grpSp>
        <p:grpSp>
          <p:nvGrpSpPr>
            <p:cNvPr id="542" name="Software_Cloud"/>
            <p:cNvGrpSpPr/>
            <p:nvPr/>
          </p:nvGrpSpPr>
          <p:grpSpPr>
            <a:xfrm>
              <a:off x="5687844" y="893772"/>
              <a:ext cx="1516499" cy="1765986"/>
              <a:chOff x="6281384" y="779835"/>
              <a:chExt cx="1516499" cy="1765986"/>
            </a:xfrm>
          </p:grpSpPr>
          <p:grpSp>
            <p:nvGrpSpPr>
              <p:cNvPr id="531" name="Group 530"/>
              <p:cNvGrpSpPr/>
              <p:nvPr/>
            </p:nvGrpSpPr>
            <p:grpSpPr>
              <a:xfrm>
                <a:off x="6281384" y="944270"/>
                <a:ext cx="1357997" cy="1601551"/>
                <a:chOff x="5042486" y="1323441"/>
                <a:chExt cx="1357997" cy="1601551"/>
              </a:xfrm>
            </p:grpSpPr>
            <p:sp>
              <p:nvSpPr>
                <p:cNvPr id="538" name="paket"/>
                <p:cNvSpPr/>
                <p:nvPr/>
              </p:nvSpPr>
              <p:spPr bwMode="auto">
                <a:xfrm>
                  <a:off x="5313681" y="1323441"/>
                  <a:ext cx="1086802" cy="1402677"/>
                </a:xfrm>
                <a:prstGeom prst="cube">
                  <a:avLst>
                    <a:gd name="adj" fmla="val 10455"/>
                  </a:avLst>
                </a:prstGeom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Unicode MS" pitchFamily="34" charset="-128"/>
                  </a:endParaRPr>
                </a:p>
              </p:txBody>
            </p:sp>
            <p:grpSp>
              <p:nvGrpSpPr>
                <p:cNvPr id="533" name="Group 532"/>
                <p:cNvGrpSpPr/>
                <p:nvPr/>
              </p:nvGrpSpPr>
              <p:grpSpPr>
                <a:xfrm>
                  <a:off x="5042486" y="1976119"/>
                  <a:ext cx="948873" cy="948873"/>
                  <a:chOff x="1759176" y="1363711"/>
                  <a:chExt cx="948873" cy="948873"/>
                </a:xfrm>
              </p:grpSpPr>
              <p:sp>
                <p:nvSpPr>
                  <p:cNvPr id="534" name="Oval 533"/>
                  <p:cNvSpPr/>
                  <p:nvPr/>
                </p:nvSpPr>
                <p:spPr bwMode="auto">
                  <a:xfrm>
                    <a:off x="1759176" y="1363711"/>
                    <a:ext cx="948873" cy="948873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bg1"/>
                    </a:solidFill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4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Unicode MS" pitchFamily="34" charset="-128"/>
                    </a:endParaRPr>
                  </a:p>
                </p:txBody>
              </p:sp>
              <p:sp>
                <p:nvSpPr>
                  <p:cNvPr id="535" name="Oval 534"/>
                  <p:cNvSpPr/>
                  <p:nvPr/>
                </p:nvSpPr>
                <p:spPr bwMode="auto">
                  <a:xfrm>
                    <a:off x="1790065" y="1391049"/>
                    <a:ext cx="887096" cy="887096"/>
                  </a:xfrm>
                  <a:prstGeom prst="ellipse">
                    <a:avLst/>
                  </a:prstGeom>
                  <a:ln>
                    <a:headEnd type="none" w="med" len="med"/>
                    <a:tailEnd type="none" w="med" len="med"/>
                  </a:ln>
                  <a:effectLst>
                    <a:glow>
                      <a:schemeClr val="bg1"/>
                    </a:glow>
                  </a:effectLst>
                </p:spPr>
                <p:style>
                  <a:lnRef idx="2">
                    <a:schemeClr val="accent4">
                      <a:shade val="50000"/>
                    </a:schemeClr>
                  </a:lnRef>
                  <a:fillRef idx="1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4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Unicode MS" pitchFamily="34" charset="-128"/>
                    </a:endParaRPr>
                  </a:p>
                </p:txBody>
              </p:sp>
              <p:sp>
                <p:nvSpPr>
                  <p:cNvPr id="536" name="Flowchart: Collate 535"/>
                  <p:cNvSpPr/>
                  <p:nvPr/>
                </p:nvSpPr>
                <p:spPr bwMode="auto">
                  <a:xfrm rot="19335960">
                    <a:off x="2105751" y="1400043"/>
                    <a:ext cx="257798" cy="876211"/>
                  </a:xfrm>
                  <a:prstGeom prst="flowChartCollate">
                    <a:avLst/>
                  </a:prstGeom>
                  <a:ln>
                    <a:noFill/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4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Unicode MS" pitchFamily="34" charset="-128"/>
                    </a:endParaRPr>
                  </a:p>
                </p:txBody>
              </p:sp>
              <p:sp>
                <p:nvSpPr>
                  <p:cNvPr id="537" name="Oval 536"/>
                  <p:cNvSpPr/>
                  <p:nvPr/>
                </p:nvSpPr>
                <p:spPr bwMode="auto">
                  <a:xfrm>
                    <a:off x="2142570" y="1738236"/>
                    <a:ext cx="182086" cy="182086"/>
                  </a:xfrm>
                  <a:prstGeom prst="ellipse">
                    <a:avLst/>
                  </a:prstGeom>
                  <a:ln>
                    <a:solidFill>
                      <a:srgbClr val="657A9B"/>
                    </a:solidFill>
                    <a:headEnd type="none" w="med" len="med"/>
                    <a:tailEnd type="none" w="med" len="med"/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4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Unicode MS" pitchFamily="34" charset="-128"/>
                    </a:endParaRPr>
                  </a:p>
                </p:txBody>
              </p:sp>
            </p:grpSp>
          </p:grpSp>
          <p:sp>
            <p:nvSpPr>
              <p:cNvPr id="541" name="cloud"/>
              <p:cNvSpPr/>
              <p:nvPr/>
            </p:nvSpPr>
            <p:spPr bwMode="auto">
              <a:xfrm>
                <a:off x="6639108" y="779835"/>
                <a:ext cx="1158775" cy="705130"/>
              </a:xfrm>
              <a:prstGeom prst="cloud">
                <a:avLst/>
              </a:prstGeom>
              <a:solidFill>
                <a:srgbClr val="FFB7A6"/>
              </a:solidFill>
              <a:ln>
                <a:solidFill>
                  <a:srgbClr val="C00000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 Unicode MS" pitchFamily="34" charset="-128"/>
                  <a:ea typeface="+mn-ea"/>
                  <a:cs typeface="+mn-cs"/>
                </a:endParaRPr>
              </a:p>
            </p:txBody>
          </p:sp>
        </p:grpSp>
      </p:grpSp>
      <p:sp>
        <p:nvSpPr>
          <p:cNvPr id="620" name="Content Placeholder 4"/>
          <p:cNvSpPr>
            <a:spLocks noGrp="1"/>
          </p:cNvSpPr>
          <p:nvPr>
            <p:ph sz="quarter" idx="10"/>
          </p:nvPr>
        </p:nvSpPr>
        <p:spPr>
          <a:xfrm>
            <a:off x="207806" y="731833"/>
            <a:ext cx="8756062" cy="5311697"/>
          </a:xfrm>
        </p:spPr>
        <p:txBody>
          <a:bodyPr/>
          <a:lstStyle/>
          <a:p>
            <a:r>
              <a:rPr lang="en-US" dirty="0"/>
              <a:t>Databases exist since 70‘s</a:t>
            </a:r>
          </a:p>
          <a:p>
            <a:r>
              <a:rPr lang="en-US" dirty="0"/>
              <a:t>Still very active research branch</a:t>
            </a:r>
          </a:p>
        </p:txBody>
      </p:sp>
    </p:spTree>
    <p:extLst>
      <p:ext uri="{BB962C8B-B14F-4D97-AF65-F5344CB8AC3E}">
        <p14:creationId xmlns:p14="http://schemas.microsoft.com/office/powerpoint/2010/main" val="13674424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larsen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463026" y="1230782"/>
            <a:ext cx="2302502" cy="7320776"/>
          </a:xfrm>
          <a:prstGeom prst="rect">
            <a:avLst/>
          </a:prstGeom>
        </p:spPr>
      </p:pic>
      <p:sp>
        <p:nvSpPr>
          <p:cNvPr id="9" name="Content Placeholder 4"/>
          <p:cNvSpPr>
            <a:spLocks noGrp="1"/>
          </p:cNvSpPr>
          <p:nvPr>
            <p:ph sz="quarter" idx="10"/>
          </p:nvPr>
        </p:nvSpPr>
        <p:spPr>
          <a:xfrm>
            <a:off x="207806" y="891487"/>
            <a:ext cx="8756062" cy="5311697"/>
          </a:xfrm>
        </p:spPr>
        <p:txBody>
          <a:bodyPr/>
          <a:lstStyle/>
          <a:p>
            <a:r>
              <a:rPr lang="en-US" dirty="0"/>
              <a:t>Increasing line rates challenge packet processing</a:t>
            </a:r>
          </a:p>
          <a:p>
            <a:pPr lvl="1"/>
            <a:r>
              <a:rPr lang="en-US" dirty="0"/>
              <a:t>CPU speeds do not scale with increasing line rates</a:t>
            </a:r>
          </a:p>
          <a:p>
            <a:pPr lvl="1"/>
            <a:r>
              <a:rPr lang="en-US" dirty="0"/>
              <a:t>Performance problems at high line rates (e.g. &gt;&gt;10Gbps)</a:t>
            </a:r>
          </a:p>
          <a:p>
            <a:r>
              <a:rPr lang="en-US" dirty="0"/>
              <a:t>Main overhead factors</a:t>
            </a:r>
          </a:p>
          <a:p>
            <a:pPr lvl="1"/>
            <a:r>
              <a:rPr lang="en-US" dirty="0"/>
              <a:t>Memory allocations and copy operations</a:t>
            </a:r>
          </a:p>
          <a:p>
            <a:pPr lvl="1"/>
            <a:r>
              <a:rPr lang="en-US" dirty="0"/>
              <a:t>System calls and context switches</a:t>
            </a:r>
          </a:p>
        </p:txBody>
      </p:sp>
      <p:sp>
        <p:nvSpPr>
          <p:cNvPr id="7" name="SRC"/>
          <p:cNvSpPr txBox="1"/>
          <p:nvPr/>
        </p:nvSpPr>
        <p:spPr>
          <a:xfrm>
            <a:off x="1282376" y="5988857"/>
            <a:ext cx="61510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800" dirty="0">
                <a:solidFill>
                  <a:srgbClr val="000000"/>
                </a:solidFill>
                <a:latin typeface="Arial Rounded MT Bold"/>
              </a:rPr>
              <a:t>Source: Larsen et al., “Architectural Breakdown of End-to-End Latency in a TCP/IP network, J Parallel </a:t>
            </a:r>
            <a:r>
              <a:rPr lang="en-US" sz="800" dirty="0" err="1">
                <a:solidFill>
                  <a:srgbClr val="000000"/>
                </a:solidFill>
                <a:latin typeface="Arial Rounded MT Bold"/>
              </a:rPr>
              <a:t>Prog</a:t>
            </a:r>
            <a:r>
              <a:rPr lang="en-US" sz="800" dirty="0">
                <a:solidFill>
                  <a:srgbClr val="000000"/>
                </a:solidFill>
                <a:latin typeface="Arial Rounded MT Bold"/>
              </a:rPr>
              <a:t>, 37:6, (2009)</a:t>
            </a:r>
          </a:p>
        </p:txBody>
      </p:sp>
      <p:sp>
        <p:nvSpPr>
          <p:cNvPr id="3" name="transaprente_box"/>
          <p:cNvSpPr/>
          <p:nvPr/>
        </p:nvSpPr>
        <p:spPr bwMode="auto">
          <a:xfrm>
            <a:off x="-133350" y="762000"/>
            <a:ext cx="9420225" cy="5610225"/>
          </a:xfrm>
          <a:prstGeom prst="rect">
            <a:avLst/>
          </a:prstGeom>
          <a:solidFill>
            <a:schemeClr val="bg1">
              <a:alpha val="76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</a:endParaRPr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166688" y="103188"/>
            <a:ext cx="8756650" cy="457200"/>
          </a:xfrm>
        </p:spPr>
        <p:txBody>
          <a:bodyPr/>
          <a:lstStyle/>
          <a:p>
            <a:r>
              <a:rPr lang="en-US" dirty="0"/>
              <a:t>But what about networking?</a:t>
            </a:r>
          </a:p>
        </p:txBody>
      </p:sp>
      <p:sp>
        <p:nvSpPr>
          <p:cNvPr id="2" name="Question"/>
          <p:cNvSpPr/>
          <p:nvPr/>
        </p:nvSpPr>
        <p:spPr bwMode="auto">
          <a:xfrm>
            <a:off x="1354138" y="2523576"/>
            <a:ext cx="6381750" cy="1498713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dirty="0">
                <a:solidFill>
                  <a:schemeClr val="bg1"/>
                </a:solidFill>
                <a:latin typeface="Arial Unicode MS" pitchFamily="34" charset="-128"/>
              </a:rPr>
              <a:t>Does it matter after all?</a:t>
            </a:r>
            <a:endParaRPr kumimoji="0" lang="en-US" sz="4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Unicode MS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77110012"/>
      </p:ext>
    </p:extLst>
  </p:cSld>
  <p:clrMapOvr>
    <a:masterClrMapping/>
  </p:clrMapOvr>
  <p:transition advTm="629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in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current answer is </a:t>
            </a:r>
            <a:r>
              <a:rPr lang="en-US" u="sng" dirty="0"/>
              <a:t>R</a:t>
            </a:r>
            <a:r>
              <a:rPr lang="en-US" dirty="0"/>
              <a:t>emote </a:t>
            </a:r>
            <a:r>
              <a:rPr lang="en-US" u="sng" dirty="0"/>
              <a:t>D</a:t>
            </a:r>
            <a:r>
              <a:rPr lang="en-US" dirty="0"/>
              <a:t>irect </a:t>
            </a:r>
            <a:r>
              <a:rPr lang="en-US" u="sng" dirty="0"/>
              <a:t>M</a:t>
            </a:r>
            <a:r>
              <a:rPr lang="en-US" dirty="0"/>
              <a:t>emory </a:t>
            </a:r>
            <a:r>
              <a:rPr lang="en-US" u="sng" dirty="0"/>
              <a:t>A</a:t>
            </a:r>
            <a:r>
              <a:rPr lang="en-US" dirty="0"/>
              <a:t>ccess</a:t>
            </a:r>
          </a:p>
        </p:txBody>
      </p:sp>
      <p:sp>
        <p:nvSpPr>
          <p:cNvPr id="38" name="Title_Clients"/>
          <p:cNvSpPr txBox="1"/>
          <p:nvPr/>
        </p:nvSpPr>
        <p:spPr>
          <a:xfrm>
            <a:off x="5241161" y="813415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b="1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TCP/IP/Ethernet Clients &amp; Cloud</a:t>
            </a:r>
          </a:p>
        </p:txBody>
      </p:sp>
      <p:sp>
        <p:nvSpPr>
          <p:cNvPr id="31" name="Title_Cluster"/>
          <p:cNvSpPr txBox="1"/>
          <p:nvPr/>
        </p:nvSpPr>
        <p:spPr>
          <a:xfrm>
            <a:off x="457200" y="813415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b="1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Local Database RDMA Cluster</a:t>
            </a:r>
          </a:p>
        </p:txBody>
      </p:sp>
      <p:grpSp>
        <p:nvGrpSpPr>
          <p:cNvPr id="27" name="TCP_Connect#2"/>
          <p:cNvGrpSpPr/>
          <p:nvPr/>
        </p:nvGrpSpPr>
        <p:grpSpPr>
          <a:xfrm>
            <a:off x="6000953" y="1883518"/>
            <a:ext cx="1866069" cy="3851366"/>
            <a:chOff x="6000953" y="1883518"/>
            <a:chExt cx="1866069" cy="3851366"/>
          </a:xfrm>
        </p:grpSpPr>
        <p:sp>
          <p:nvSpPr>
            <p:cNvPr id="184" name="TCP_Connect#24"/>
            <p:cNvSpPr/>
            <p:nvPr/>
          </p:nvSpPr>
          <p:spPr bwMode="auto">
            <a:xfrm>
              <a:off x="6002820" y="2014220"/>
              <a:ext cx="122236" cy="372066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83" name="TCP_Connect#23"/>
            <p:cNvSpPr/>
            <p:nvPr/>
          </p:nvSpPr>
          <p:spPr bwMode="auto">
            <a:xfrm>
              <a:off x="7744786" y="1883518"/>
              <a:ext cx="122236" cy="131971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72" name="TCP_Connect#22"/>
            <p:cNvSpPr/>
            <p:nvPr/>
          </p:nvSpPr>
          <p:spPr bwMode="auto">
            <a:xfrm>
              <a:off x="7744786" y="3170965"/>
              <a:ext cx="122236" cy="874308"/>
            </a:xfrm>
            <a:prstGeom prst="rect">
              <a:avLst/>
            </a:prstGeom>
            <a:solidFill>
              <a:srgbClr val="E0760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67" name="TCP_Connect#21"/>
            <p:cNvSpPr/>
            <p:nvPr/>
          </p:nvSpPr>
          <p:spPr bwMode="auto">
            <a:xfrm>
              <a:off x="6000953" y="3000057"/>
              <a:ext cx="122236" cy="1595437"/>
            </a:xfrm>
            <a:prstGeom prst="rect">
              <a:avLst/>
            </a:prstGeom>
            <a:solidFill>
              <a:srgbClr val="E0760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</p:grpSp>
      <p:sp>
        <p:nvSpPr>
          <p:cNvPr id="186" name="TCP_Pane#2"/>
          <p:cNvSpPr/>
          <p:nvPr/>
        </p:nvSpPr>
        <p:spPr bwMode="auto">
          <a:xfrm>
            <a:off x="4970144" y="3822066"/>
            <a:ext cx="3503438" cy="36195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TCP/IP</a:t>
            </a:r>
          </a:p>
        </p:txBody>
      </p:sp>
      <p:grpSp>
        <p:nvGrpSpPr>
          <p:cNvPr id="25" name="Client_Other"/>
          <p:cNvGrpSpPr/>
          <p:nvPr/>
        </p:nvGrpSpPr>
        <p:grpSpPr>
          <a:xfrm>
            <a:off x="5390992" y="4399728"/>
            <a:ext cx="3082590" cy="1722713"/>
            <a:chOff x="5390992" y="4399728"/>
            <a:chExt cx="3082590" cy="1722713"/>
          </a:xfrm>
        </p:grpSpPr>
        <p:sp>
          <p:nvSpPr>
            <p:cNvPr id="175" name="Title_Other"/>
            <p:cNvSpPr txBox="1"/>
            <p:nvPr/>
          </p:nvSpPr>
          <p:spPr>
            <a:xfrm>
              <a:off x="6955661" y="5734884"/>
              <a:ext cx="15179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en-US" dirty="0">
                  <a:solidFill>
                    <a:srgbClr val="000000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Other Clients</a:t>
              </a:r>
            </a:p>
          </p:txBody>
        </p:sp>
        <p:sp>
          <p:nvSpPr>
            <p:cNvPr id="180" name="Rectangle 179"/>
            <p:cNvSpPr/>
            <p:nvPr/>
          </p:nvSpPr>
          <p:spPr bwMode="auto">
            <a:xfrm>
              <a:off x="5394725" y="4399728"/>
              <a:ext cx="1330960" cy="513715"/>
            </a:xfrm>
            <a:prstGeom prst="rect">
              <a:avLst/>
            </a:prstGeom>
            <a:ln>
              <a:solidFill>
                <a:schemeClr val="accent2"/>
              </a:solidFill>
              <a:headEnd type="none" w="med" len="med"/>
              <a:tailEnd type="none" w="med" len="me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other</a:t>
              </a:r>
            </a:p>
          </p:txBody>
        </p:sp>
        <p:sp>
          <p:nvSpPr>
            <p:cNvPr id="181" name="Rectangle 180"/>
            <p:cNvSpPr/>
            <p:nvPr/>
          </p:nvSpPr>
          <p:spPr bwMode="auto">
            <a:xfrm>
              <a:off x="5390992" y="5008394"/>
              <a:ext cx="1330960" cy="513715"/>
            </a:xfrm>
            <a:prstGeom prst="rect">
              <a:avLst/>
            </a:prstGeom>
            <a:solidFill>
              <a:srgbClr val="EAEAEA"/>
            </a:solidFill>
            <a:ln>
              <a:solidFill>
                <a:schemeClr val="bg1">
                  <a:lumMod val="50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dirty="0">
                  <a:solidFill>
                    <a:schemeClr val="bg1">
                      <a:lumMod val="50000"/>
                    </a:schemeClr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other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82" name="Rectangle 181"/>
            <p:cNvSpPr/>
            <p:nvPr/>
          </p:nvSpPr>
          <p:spPr bwMode="auto">
            <a:xfrm>
              <a:off x="5390992" y="5608726"/>
              <a:ext cx="1330960" cy="513715"/>
            </a:xfrm>
            <a:prstGeom prst="rect">
              <a:avLst/>
            </a:prstGeom>
            <a:solidFill>
              <a:srgbClr val="EAEAEA"/>
            </a:solidFill>
            <a:ln>
              <a:solidFill>
                <a:schemeClr val="bg1">
                  <a:lumMod val="50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dirty="0">
                  <a:solidFill>
                    <a:schemeClr val="bg1">
                      <a:lumMod val="50000"/>
                    </a:schemeClr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other</a:t>
              </a:r>
            </a:p>
          </p:txBody>
        </p:sp>
      </p:grpSp>
      <p:grpSp>
        <p:nvGrpSpPr>
          <p:cNvPr id="23" name="Client_Webserver"/>
          <p:cNvGrpSpPr/>
          <p:nvPr/>
        </p:nvGrpSpPr>
        <p:grpSpPr>
          <a:xfrm>
            <a:off x="7046959" y="1310474"/>
            <a:ext cx="1517921" cy="2108939"/>
            <a:chOff x="7046959" y="1310474"/>
            <a:chExt cx="1517921" cy="2108939"/>
          </a:xfrm>
        </p:grpSpPr>
        <p:sp>
          <p:nvSpPr>
            <p:cNvPr id="174" name="Title_Webserver"/>
            <p:cNvSpPr txBox="1"/>
            <p:nvPr/>
          </p:nvSpPr>
          <p:spPr>
            <a:xfrm>
              <a:off x="7046959" y="1310474"/>
              <a:ext cx="15179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en-US" dirty="0">
                  <a:solidFill>
                    <a:srgbClr val="000000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Webserver Pool</a:t>
              </a: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7151373" y="1696700"/>
              <a:ext cx="1330960" cy="513715"/>
            </a:xfrm>
            <a:prstGeom prst="rect">
              <a:avLst/>
            </a:prstGeom>
            <a:solidFill>
              <a:srgbClr val="EAEAEA"/>
            </a:solidFill>
            <a:ln>
              <a:solidFill>
                <a:schemeClr val="bg1">
                  <a:lumMod val="50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Webserver</a:t>
              </a:r>
            </a:p>
          </p:txBody>
        </p:sp>
        <p:sp>
          <p:nvSpPr>
            <p:cNvPr id="177" name="Rectangle 176"/>
            <p:cNvSpPr/>
            <p:nvPr/>
          </p:nvSpPr>
          <p:spPr bwMode="auto">
            <a:xfrm>
              <a:off x="7147640" y="2305366"/>
              <a:ext cx="1330960" cy="513715"/>
            </a:xfrm>
            <a:prstGeom prst="rect">
              <a:avLst/>
            </a:prstGeom>
            <a:solidFill>
              <a:srgbClr val="EAEAEA"/>
            </a:solidFill>
            <a:ln>
              <a:solidFill>
                <a:schemeClr val="bg1">
                  <a:lumMod val="50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Webserver</a:t>
              </a:r>
            </a:p>
          </p:txBody>
        </p:sp>
        <p:sp>
          <p:nvSpPr>
            <p:cNvPr id="179" name="Rectangle 178"/>
            <p:cNvSpPr/>
            <p:nvPr/>
          </p:nvSpPr>
          <p:spPr bwMode="auto">
            <a:xfrm>
              <a:off x="7147640" y="2905698"/>
              <a:ext cx="1330960" cy="513715"/>
            </a:xfrm>
            <a:prstGeom prst="rect">
              <a:avLst/>
            </a:prstGeom>
            <a:ln>
              <a:solidFill>
                <a:schemeClr val="accent2"/>
              </a:solidFill>
              <a:headEnd type="none" w="med" len="med"/>
              <a:tailEnd type="none" w="med" len="me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Webserver</a:t>
              </a:r>
            </a:p>
          </p:txBody>
        </p:sp>
      </p:grpSp>
      <p:grpSp>
        <p:nvGrpSpPr>
          <p:cNvPr id="24" name="Client_Cachecpool"/>
          <p:cNvGrpSpPr/>
          <p:nvPr/>
        </p:nvGrpSpPr>
        <p:grpSpPr>
          <a:xfrm>
            <a:off x="5394725" y="1309134"/>
            <a:ext cx="1334693" cy="2135103"/>
            <a:chOff x="5394725" y="1309134"/>
            <a:chExt cx="1334693" cy="2135103"/>
          </a:xfrm>
        </p:grpSpPr>
        <p:sp>
          <p:nvSpPr>
            <p:cNvPr id="173" name="Title_Cachepool"/>
            <p:cNvSpPr txBox="1"/>
            <p:nvPr/>
          </p:nvSpPr>
          <p:spPr>
            <a:xfrm>
              <a:off x="5394725" y="1309134"/>
              <a:ext cx="133469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en-US" dirty="0">
                  <a:solidFill>
                    <a:srgbClr val="000000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Caching Pool</a:t>
              </a:r>
            </a:p>
          </p:txBody>
        </p:sp>
        <p:sp>
          <p:nvSpPr>
            <p:cNvPr id="87" name="Rectangle 86"/>
            <p:cNvSpPr/>
            <p:nvPr/>
          </p:nvSpPr>
          <p:spPr bwMode="auto">
            <a:xfrm>
              <a:off x="5398458" y="1721524"/>
              <a:ext cx="1330960" cy="513715"/>
            </a:xfrm>
            <a:prstGeom prst="rect">
              <a:avLst/>
            </a:prstGeom>
            <a:solidFill>
              <a:srgbClr val="EAEAEA"/>
            </a:solidFill>
            <a:ln>
              <a:solidFill>
                <a:schemeClr val="bg1">
                  <a:lumMod val="50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err="1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Memcached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76" name="Rectangle 175"/>
            <p:cNvSpPr/>
            <p:nvPr/>
          </p:nvSpPr>
          <p:spPr bwMode="auto">
            <a:xfrm>
              <a:off x="5394725" y="2330190"/>
              <a:ext cx="1330960" cy="513715"/>
            </a:xfrm>
            <a:prstGeom prst="rect">
              <a:avLst/>
            </a:prstGeom>
            <a:solidFill>
              <a:srgbClr val="EAEAEA"/>
            </a:solidFill>
            <a:ln>
              <a:solidFill>
                <a:schemeClr val="bg1">
                  <a:lumMod val="50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err="1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Memcached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78" name="Rectangle 177"/>
            <p:cNvSpPr/>
            <p:nvPr/>
          </p:nvSpPr>
          <p:spPr bwMode="auto">
            <a:xfrm>
              <a:off x="5394725" y="2930522"/>
              <a:ext cx="1330960" cy="513715"/>
            </a:xfrm>
            <a:prstGeom prst="rect">
              <a:avLst/>
            </a:prstGeom>
            <a:ln>
              <a:solidFill>
                <a:schemeClr val="accent2"/>
              </a:solidFill>
              <a:headEnd type="none" w="med" len="med"/>
              <a:tailEnd type="none" w="med" len="me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Memcached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</p:grpSp>
      <p:grpSp>
        <p:nvGrpSpPr>
          <p:cNvPr id="21" name="DatabaseFrame"/>
          <p:cNvGrpSpPr/>
          <p:nvPr/>
        </p:nvGrpSpPr>
        <p:grpSpPr>
          <a:xfrm>
            <a:off x="457200" y="1320800"/>
            <a:ext cx="3435985" cy="4927601"/>
            <a:chOff x="457200" y="1320800"/>
            <a:chExt cx="3435985" cy="4927601"/>
          </a:xfrm>
        </p:grpSpPr>
        <p:sp>
          <p:nvSpPr>
            <p:cNvPr id="79" name="DatabaseFrame#4"/>
            <p:cNvSpPr/>
            <p:nvPr/>
          </p:nvSpPr>
          <p:spPr bwMode="auto">
            <a:xfrm>
              <a:off x="2216785" y="4338321"/>
              <a:ext cx="1676400" cy="1910080"/>
            </a:xfrm>
            <a:prstGeom prst="rect">
              <a:avLst/>
            </a:prstGeom>
            <a:solidFill>
              <a:srgbClr val="EAEAEA"/>
            </a:solidFill>
            <a:ln>
              <a:solidFill>
                <a:schemeClr val="bg1">
                  <a:lumMod val="50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71" name="DatabaseFrame#3"/>
            <p:cNvSpPr/>
            <p:nvPr/>
          </p:nvSpPr>
          <p:spPr bwMode="auto">
            <a:xfrm>
              <a:off x="460693" y="4338321"/>
              <a:ext cx="1676400" cy="1910080"/>
            </a:xfrm>
            <a:prstGeom prst="rect">
              <a:avLst/>
            </a:prstGeom>
            <a:solidFill>
              <a:srgbClr val="EAEAEA"/>
            </a:solidFill>
            <a:ln>
              <a:solidFill>
                <a:schemeClr val="bg1">
                  <a:lumMod val="50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64" name="DatabaseFrame#2"/>
            <p:cNvSpPr/>
            <p:nvPr/>
          </p:nvSpPr>
          <p:spPr bwMode="auto">
            <a:xfrm>
              <a:off x="2209800" y="1326515"/>
              <a:ext cx="1676400" cy="1910080"/>
            </a:xfrm>
            <a:prstGeom prst="rect">
              <a:avLst/>
            </a:prstGeom>
            <a:solidFill>
              <a:srgbClr val="EAEAEA"/>
            </a:solidFill>
            <a:ln>
              <a:solidFill>
                <a:schemeClr val="bg1">
                  <a:lumMod val="50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6" name="DatabaseFrame#1"/>
            <p:cNvSpPr/>
            <p:nvPr/>
          </p:nvSpPr>
          <p:spPr bwMode="auto">
            <a:xfrm>
              <a:off x="457200" y="1320800"/>
              <a:ext cx="1676400" cy="191008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</p:grpSp>
      <p:grpSp>
        <p:nvGrpSpPr>
          <p:cNvPr id="26" name="TCP_Connect#1"/>
          <p:cNvGrpSpPr/>
          <p:nvPr/>
        </p:nvGrpSpPr>
        <p:grpSpPr>
          <a:xfrm>
            <a:off x="697865" y="1925955"/>
            <a:ext cx="1756092" cy="4190278"/>
            <a:chOff x="697865" y="1925955"/>
            <a:chExt cx="1756092" cy="4190278"/>
          </a:xfrm>
        </p:grpSpPr>
        <p:cxnSp>
          <p:nvCxnSpPr>
            <p:cNvPr id="80" name="TCP_Connect#14"/>
            <p:cNvCxnSpPr/>
            <p:nvPr/>
          </p:nvCxnSpPr>
          <p:spPr bwMode="auto">
            <a:xfrm flipV="1">
              <a:off x="2453957" y="4155352"/>
              <a:ext cx="0" cy="1960881"/>
            </a:xfrm>
            <a:prstGeom prst="line">
              <a:avLst/>
            </a:prstGeom>
            <a:ln w="127000">
              <a:solidFill>
                <a:schemeClr val="bg1">
                  <a:lumMod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2" name="TCP_Connect#13"/>
            <p:cNvCxnSpPr/>
            <p:nvPr/>
          </p:nvCxnSpPr>
          <p:spPr bwMode="auto">
            <a:xfrm flipV="1">
              <a:off x="697865" y="4155352"/>
              <a:ext cx="0" cy="1960881"/>
            </a:xfrm>
            <a:prstGeom prst="line">
              <a:avLst/>
            </a:prstGeom>
            <a:ln w="127000">
              <a:solidFill>
                <a:schemeClr val="bg1">
                  <a:lumMod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5" name="TCP_Connect#12"/>
            <p:cNvCxnSpPr/>
            <p:nvPr/>
          </p:nvCxnSpPr>
          <p:spPr bwMode="auto">
            <a:xfrm flipV="1">
              <a:off x="2450465" y="1925955"/>
              <a:ext cx="0" cy="1960881"/>
            </a:xfrm>
            <a:prstGeom prst="line">
              <a:avLst/>
            </a:prstGeom>
            <a:ln w="127000">
              <a:solidFill>
                <a:schemeClr val="bg1">
                  <a:lumMod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0" name="TCP_Connect#11"/>
            <p:cNvCxnSpPr/>
            <p:nvPr/>
          </p:nvCxnSpPr>
          <p:spPr bwMode="auto">
            <a:xfrm flipV="1">
              <a:off x="697865" y="1940560"/>
              <a:ext cx="0" cy="1960881"/>
            </a:xfrm>
            <a:prstGeom prst="line">
              <a:avLst/>
            </a:prstGeom>
            <a:ln w="127000"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6" name="RDMA_Pane"/>
          <p:cNvGrpSpPr/>
          <p:nvPr/>
        </p:nvGrpSpPr>
        <p:grpSpPr>
          <a:xfrm>
            <a:off x="457200" y="1925955"/>
            <a:ext cx="3429000" cy="4116706"/>
            <a:chOff x="457200" y="1925955"/>
            <a:chExt cx="3429000" cy="4116706"/>
          </a:xfrm>
        </p:grpSpPr>
        <p:cxnSp>
          <p:nvCxnSpPr>
            <p:cNvPr id="68" name="RDMA_Connect#2"/>
            <p:cNvCxnSpPr/>
            <p:nvPr/>
          </p:nvCxnSpPr>
          <p:spPr bwMode="auto">
            <a:xfrm flipV="1">
              <a:off x="3629025" y="1925955"/>
              <a:ext cx="0" cy="1498600"/>
            </a:xfrm>
            <a:prstGeom prst="line">
              <a:avLst/>
            </a:prstGeom>
            <a:ln w="127000"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RDMA_Connect#3"/>
            <p:cNvCxnSpPr/>
            <p:nvPr/>
          </p:nvCxnSpPr>
          <p:spPr bwMode="auto">
            <a:xfrm flipV="1">
              <a:off x="1876425" y="3647440"/>
              <a:ext cx="0" cy="2395221"/>
            </a:xfrm>
            <a:prstGeom prst="line">
              <a:avLst/>
            </a:prstGeom>
            <a:ln w="127000"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RDMA_Connect#4"/>
            <p:cNvCxnSpPr/>
            <p:nvPr/>
          </p:nvCxnSpPr>
          <p:spPr bwMode="auto">
            <a:xfrm flipV="1">
              <a:off x="3632517" y="3647440"/>
              <a:ext cx="0" cy="2395221"/>
            </a:xfrm>
            <a:prstGeom prst="line">
              <a:avLst/>
            </a:prstGeom>
            <a:ln w="127000"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RDMA_Connect#1"/>
            <p:cNvCxnSpPr/>
            <p:nvPr/>
          </p:nvCxnSpPr>
          <p:spPr bwMode="auto">
            <a:xfrm flipV="1">
              <a:off x="1876425" y="1940560"/>
              <a:ext cx="0" cy="1498600"/>
            </a:xfrm>
            <a:prstGeom prst="line">
              <a:avLst/>
            </a:prstGeom>
            <a:ln w="12700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Pane"/>
            <p:cNvSpPr/>
            <p:nvPr/>
          </p:nvSpPr>
          <p:spPr bwMode="auto">
            <a:xfrm>
              <a:off x="457200" y="3366770"/>
              <a:ext cx="3429000" cy="36195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RDMA</a:t>
              </a:r>
            </a:p>
          </p:txBody>
        </p:sp>
      </p:grpSp>
      <p:sp>
        <p:nvSpPr>
          <p:cNvPr id="48" name="TCP_Pane#1"/>
          <p:cNvSpPr/>
          <p:nvPr/>
        </p:nvSpPr>
        <p:spPr bwMode="auto">
          <a:xfrm>
            <a:off x="457200" y="3820220"/>
            <a:ext cx="3924024" cy="36195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TCP/IP        </a:t>
            </a:r>
            <a:r>
              <a:rPr kumimoji="0" lang="en-US" sz="1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pSp>
        <p:nvGrpSpPr>
          <p:cNvPr id="18" name="NIC_RDMA"/>
          <p:cNvGrpSpPr/>
          <p:nvPr/>
        </p:nvGrpSpPr>
        <p:grpSpPr>
          <a:xfrm>
            <a:off x="1341120" y="2710081"/>
            <a:ext cx="2475865" cy="2148022"/>
            <a:chOff x="1341120" y="2710081"/>
            <a:chExt cx="2475865" cy="2148022"/>
          </a:xfrm>
        </p:grpSpPr>
        <p:sp>
          <p:nvSpPr>
            <p:cNvPr id="84" name="NIC_RDMA#4"/>
            <p:cNvSpPr/>
            <p:nvPr/>
          </p:nvSpPr>
          <p:spPr bwMode="auto">
            <a:xfrm>
              <a:off x="3100705" y="4459859"/>
              <a:ext cx="716280" cy="398244"/>
            </a:xfrm>
            <a:prstGeom prst="rect">
              <a:avLst/>
            </a:prstGeom>
            <a:solidFill>
              <a:srgbClr val="EAEAEA"/>
            </a:solidFill>
            <a:ln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NIC</a:t>
              </a:r>
            </a:p>
          </p:txBody>
        </p:sp>
        <p:sp>
          <p:nvSpPr>
            <p:cNvPr id="76" name="NIC_RDMA#3"/>
            <p:cNvSpPr/>
            <p:nvPr/>
          </p:nvSpPr>
          <p:spPr bwMode="auto">
            <a:xfrm>
              <a:off x="1344613" y="4459859"/>
              <a:ext cx="716280" cy="398244"/>
            </a:xfrm>
            <a:prstGeom prst="rect">
              <a:avLst/>
            </a:prstGeom>
            <a:solidFill>
              <a:srgbClr val="EAEAEA"/>
            </a:solidFill>
            <a:ln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NIC</a:t>
              </a:r>
            </a:p>
          </p:txBody>
        </p:sp>
        <p:sp>
          <p:nvSpPr>
            <p:cNvPr id="69" name="NIC_RDMA#2"/>
            <p:cNvSpPr/>
            <p:nvPr/>
          </p:nvSpPr>
          <p:spPr bwMode="auto">
            <a:xfrm>
              <a:off x="3093720" y="2710081"/>
              <a:ext cx="716280" cy="398244"/>
            </a:xfrm>
            <a:prstGeom prst="rect">
              <a:avLst/>
            </a:prstGeom>
            <a:solidFill>
              <a:srgbClr val="EAEAEA"/>
            </a:solidFill>
            <a:ln>
              <a:solidFill>
                <a:schemeClr val="bg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NIC</a:t>
              </a:r>
            </a:p>
          </p:txBody>
        </p:sp>
        <p:sp>
          <p:nvSpPr>
            <p:cNvPr id="47" name="NIC_RDMA#1"/>
            <p:cNvSpPr/>
            <p:nvPr/>
          </p:nvSpPr>
          <p:spPr bwMode="auto">
            <a:xfrm>
              <a:off x="1341120" y="2724686"/>
              <a:ext cx="716280" cy="398244"/>
            </a:xfrm>
            <a:prstGeom prst="rect">
              <a:avLst/>
            </a:prstGeom>
            <a:solidFill>
              <a:srgbClr val="EAEAEA"/>
            </a:solidFill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NIC</a:t>
              </a:r>
            </a:p>
          </p:txBody>
        </p:sp>
      </p:grpSp>
      <p:sp>
        <p:nvSpPr>
          <p:cNvPr id="187" name="Cloud"/>
          <p:cNvSpPr/>
          <p:nvPr/>
        </p:nvSpPr>
        <p:spPr bwMode="auto">
          <a:xfrm>
            <a:off x="4178295" y="3556000"/>
            <a:ext cx="963801" cy="843728"/>
          </a:xfrm>
          <a:prstGeom prst="cloud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pSp>
        <p:nvGrpSpPr>
          <p:cNvPr id="19" name="NIC_Kernel"/>
          <p:cNvGrpSpPr/>
          <p:nvPr/>
        </p:nvGrpSpPr>
        <p:grpSpPr>
          <a:xfrm>
            <a:off x="533401" y="2221240"/>
            <a:ext cx="2475865" cy="3113675"/>
            <a:chOff x="533401" y="2221240"/>
            <a:chExt cx="2475865" cy="3113675"/>
          </a:xfrm>
        </p:grpSpPr>
        <p:grpSp>
          <p:nvGrpSpPr>
            <p:cNvPr id="8" name="NIC_Kernel#4"/>
            <p:cNvGrpSpPr/>
            <p:nvPr/>
          </p:nvGrpSpPr>
          <p:grpSpPr>
            <a:xfrm>
              <a:off x="2292986" y="4452534"/>
              <a:ext cx="716280" cy="882381"/>
              <a:chOff x="2292986" y="4452534"/>
              <a:chExt cx="716280" cy="882381"/>
            </a:xfrm>
          </p:grpSpPr>
          <p:sp>
            <p:nvSpPr>
              <p:cNvPr id="81" name="Rectangle 80"/>
              <p:cNvSpPr/>
              <p:nvPr/>
            </p:nvSpPr>
            <p:spPr bwMode="auto">
              <a:xfrm>
                <a:off x="2292986" y="4452534"/>
                <a:ext cx="716280" cy="398244"/>
              </a:xfrm>
              <a:prstGeom prst="rect">
                <a:avLst/>
              </a:prstGeom>
              <a:solidFill>
                <a:srgbClr val="EAEAEA"/>
              </a:solidFill>
              <a:ln>
                <a:solidFill>
                  <a:schemeClr val="bg1">
                    <a:lumMod val="50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50000"/>
                      </a:schemeClr>
                    </a:solidFill>
                    <a:effectLst/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NIC</a:t>
                </a:r>
              </a:p>
            </p:txBody>
          </p:sp>
          <p:sp>
            <p:nvSpPr>
              <p:cNvPr id="82" name="Rectangle 81"/>
              <p:cNvSpPr/>
              <p:nvPr/>
            </p:nvSpPr>
            <p:spPr bwMode="auto">
              <a:xfrm>
                <a:off x="2292986" y="4936671"/>
                <a:ext cx="716280" cy="398244"/>
              </a:xfrm>
              <a:prstGeom prst="rect">
                <a:avLst/>
              </a:prstGeom>
              <a:solidFill>
                <a:srgbClr val="EAEAEA"/>
              </a:solidFill>
              <a:ln>
                <a:solidFill>
                  <a:schemeClr val="bg1">
                    <a:lumMod val="50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50000"/>
                      </a:schemeClr>
                    </a:solidFill>
                    <a:effectLst/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Kernel</a:t>
                </a:r>
              </a:p>
            </p:txBody>
          </p:sp>
        </p:grpSp>
        <p:grpSp>
          <p:nvGrpSpPr>
            <p:cNvPr id="7" name="NIC_Kernel#3"/>
            <p:cNvGrpSpPr/>
            <p:nvPr/>
          </p:nvGrpSpPr>
          <p:grpSpPr>
            <a:xfrm>
              <a:off x="536894" y="4452534"/>
              <a:ext cx="716280" cy="882381"/>
              <a:chOff x="536894" y="4452534"/>
              <a:chExt cx="716280" cy="882381"/>
            </a:xfrm>
          </p:grpSpPr>
          <p:sp>
            <p:nvSpPr>
              <p:cNvPr id="73" name="Rectangle 72"/>
              <p:cNvSpPr/>
              <p:nvPr/>
            </p:nvSpPr>
            <p:spPr bwMode="auto">
              <a:xfrm>
                <a:off x="536894" y="4452534"/>
                <a:ext cx="716280" cy="398244"/>
              </a:xfrm>
              <a:prstGeom prst="rect">
                <a:avLst/>
              </a:prstGeom>
              <a:solidFill>
                <a:srgbClr val="EAEAEA"/>
              </a:solidFill>
              <a:ln>
                <a:solidFill>
                  <a:schemeClr val="bg1">
                    <a:lumMod val="50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50000"/>
                      </a:schemeClr>
                    </a:solidFill>
                    <a:effectLst/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NIC</a:t>
                </a:r>
              </a:p>
            </p:txBody>
          </p:sp>
          <p:sp>
            <p:nvSpPr>
              <p:cNvPr id="74" name="Rectangle 73"/>
              <p:cNvSpPr/>
              <p:nvPr/>
            </p:nvSpPr>
            <p:spPr bwMode="auto">
              <a:xfrm>
                <a:off x="536894" y="4936671"/>
                <a:ext cx="716280" cy="398244"/>
              </a:xfrm>
              <a:prstGeom prst="rect">
                <a:avLst/>
              </a:prstGeom>
              <a:solidFill>
                <a:srgbClr val="EAEAEA"/>
              </a:solidFill>
              <a:ln>
                <a:solidFill>
                  <a:schemeClr val="bg1">
                    <a:lumMod val="50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50000"/>
                      </a:schemeClr>
                    </a:solidFill>
                    <a:effectLst/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Kernel</a:t>
                </a:r>
              </a:p>
            </p:txBody>
          </p:sp>
        </p:grpSp>
        <p:grpSp>
          <p:nvGrpSpPr>
            <p:cNvPr id="9" name="NIC_Kernel#2"/>
            <p:cNvGrpSpPr/>
            <p:nvPr/>
          </p:nvGrpSpPr>
          <p:grpSpPr>
            <a:xfrm>
              <a:off x="2286001" y="2221240"/>
              <a:ext cx="716280" cy="887085"/>
              <a:chOff x="2286001" y="2221240"/>
              <a:chExt cx="716280" cy="887085"/>
            </a:xfrm>
          </p:grpSpPr>
          <p:sp>
            <p:nvSpPr>
              <p:cNvPr id="66" name="Rectangle 65"/>
              <p:cNvSpPr/>
              <p:nvPr/>
            </p:nvSpPr>
            <p:spPr bwMode="auto">
              <a:xfrm>
                <a:off x="2286001" y="2710081"/>
                <a:ext cx="716280" cy="398244"/>
              </a:xfrm>
              <a:prstGeom prst="rect">
                <a:avLst/>
              </a:prstGeom>
              <a:solidFill>
                <a:srgbClr val="EAEAEA"/>
              </a:solidFill>
              <a:ln>
                <a:solidFill>
                  <a:schemeClr val="bg1">
                    <a:lumMod val="50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50000"/>
                      </a:schemeClr>
                    </a:solidFill>
                    <a:effectLst/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NIC</a:t>
                </a:r>
              </a:p>
            </p:txBody>
          </p:sp>
          <p:sp>
            <p:nvSpPr>
              <p:cNvPr id="67" name="Rectangle 66"/>
              <p:cNvSpPr/>
              <p:nvPr/>
            </p:nvSpPr>
            <p:spPr bwMode="auto">
              <a:xfrm>
                <a:off x="2286001" y="2221240"/>
                <a:ext cx="716280" cy="398244"/>
              </a:xfrm>
              <a:prstGeom prst="rect">
                <a:avLst/>
              </a:prstGeom>
              <a:solidFill>
                <a:srgbClr val="EAEAEA"/>
              </a:solidFill>
              <a:ln>
                <a:solidFill>
                  <a:schemeClr val="bg1">
                    <a:lumMod val="50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dirty="0">
                    <a:ln>
                      <a:noFill/>
                    </a:ln>
                    <a:solidFill>
                      <a:schemeClr val="bg1">
                        <a:lumMod val="50000"/>
                      </a:schemeClr>
                    </a:solidFill>
                    <a:effectLst/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Kernel</a:t>
                </a:r>
              </a:p>
            </p:txBody>
          </p:sp>
        </p:grpSp>
        <p:grpSp>
          <p:nvGrpSpPr>
            <p:cNvPr id="10" name="NIC_Kernel#1"/>
            <p:cNvGrpSpPr/>
            <p:nvPr/>
          </p:nvGrpSpPr>
          <p:grpSpPr>
            <a:xfrm>
              <a:off x="533401" y="2235845"/>
              <a:ext cx="716280" cy="887085"/>
              <a:chOff x="533401" y="2235845"/>
              <a:chExt cx="716280" cy="887085"/>
            </a:xfrm>
          </p:grpSpPr>
          <p:sp>
            <p:nvSpPr>
              <p:cNvPr id="44" name="Rectangle 43"/>
              <p:cNvSpPr/>
              <p:nvPr/>
            </p:nvSpPr>
            <p:spPr bwMode="auto">
              <a:xfrm>
                <a:off x="533401" y="2724686"/>
                <a:ext cx="716280" cy="398244"/>
              </a:xfrm>
              <a:prstGeom prst="rect">
                <a:avLst/>
              </a:prstGeom>
              <a:solidFill>
                <a:srgbClr val="EAEAEA"/>
              </a:solidFill>
              <a:ln>
                <a:headEnd type="none" w="med" len="med"/>
                <a:tailEnd type="none" w="med" len="med"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NIC</a:t>
                </a:r>
              </a:p>
            </p:txBody>
          </p:sp>
          <p:sp>
            <p:nvSpPr>
              <p:cNvPr id="49" name="Rectangle 48"/>
              <p:cNvSpPr/>
              <p:nvPr/>
            </p:nvSpPr>
            <p:spPr bwMode="auto">
              <a:xfrm>
                <a:off x="533401" y="2235845"/>
                <a:ext cx="716280" cy="398244"/>
              </a:xfrm>
              <a:prstGeom prst="rect">
                <a:avLst/>
              </a:prstGeom>
              <a:solidFill>
                <a:srgbClr val="EAEAEA"/>
              </a:solidFill>
              <a:ln>
                <a:headEnd type="none" w="med" len="med"/>
                <a:tailEnd type="none" w="med" len="med"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Kernel</a:t>
                </a:r>
              </a:p>
            </p:txBody>
          </p:sp>
        </p:grpSp>
      </p:grpSp>
      <p:grpSp>
        <p:nvGrpSpPr>
          <p:cNvPr id="20" name="Database"/>
          <p:cNvGrpSpPr/>
          <p:nvPr/>
        </p:nvGrpSpPr>
        <p:grpSpPr>
          <a:xfrm>
            <a:off x="533400" y="1397635"/>
            <a:ext cx="3280092" cy="4749384"/>
            <a:chOff x="533400" y="1397635"/>
            <a:chExt cx="3280092" cy="4749384"/>
          </a:xfrm>
        </p:grpSpPr>
        <p:sp>
          <p:nvSpPr>
            <p:cNvPr id="85" name="Database#4"/>
            <p:cNvSpPr/>
            <p:nvPr/>
          </p:nvSpPr>
          <p:spPr bwMode="auto">
            <a:xfrm>
              <a:off x="2289492" y="5435343"/>
              <a:ext cx="1524000" cy="711676"/>
            </a:xfrm>
            <a:prstGeom prst="rect">
              <a:avLst/>
            </a:prstGeom>
            <a:solidFill>
              <a:srgbClr val="EAEAE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dirty="0">
                  <a:solidFill>
                    <a:schemeClr val="bg1">
                      <a:lumMod val="50000"/>
                    </a:schemeClr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Database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77" name="Database#3"/>
            <p:cNvSpPr/>
            <p:nvPr/>
          </p:nvSpPr>
          <p:spPr bwMode="auto">
            <a:xfrm>
              <a:off x="533400" y="5435343"/>
              <a:ext cx="1524000" cy="711676"/>
            </a:xfrm>
            <a:prstGeom prst="rect">
              <a:avLst/>
            </a:prstGeom>
            <a:solidFill>
              <a:srgbClr val="EAEAE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dirty="0">
                  <a:solidFill>
                    <a:schemeClr val="bg1">
                      <a:lumMod val="50000"/>
                    </a:schemeClr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Database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70" name="Database#2"/>
            <p:cNvSpPr/>
            <p:nvPr/>
          </p:nvSpPr>
          <p:spPr bwMode="auto">
            <a:xfrm>
              <a:off x="2286000" y="1397635"/>
              <a:ext cx="1524000" cy="711676"/>
            </a:xfrm>
            <a:prstGeom prst="rect">
              <a:avLst/>
            </a:prstGeom>
            <a:solidFill>
              <a:srgbClr val="EAEAE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Database</a:t>
              </a:r>
            </a:p>
          </p:txBody>
        </p:sp>
        <p:sp>
          <p:nvSpPr>
            <p:cNvPr id="11" name="Database#1"/>
            <p:cNvSpPr/>
            <p:nvPr/>
          </p:nvSpPr>
          <p:spPr bwMode="auto">
            <a:xfrm>
              <a:off x="533400" y="1412240"/>
              <a:ext cx="1524000" cy="711676"/>
            </a:xfrm>
            <a:prstGeom prst="rect">
              <a:avLst/>
            </a:prstGeom>
            <a:solidFill>
              <a:srgbClr val="EAEAE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dirty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Database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403100"/>
      </p:ext>
    </p:extLst>
  </p:cSld>
  <p:clrMapOvr>
    <a:masterClrMapping/>
  </p:clrMapOvr>
  <p:transition advTm="13826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1" grpId="0"/>
      <p:bldP spid="186" grpId="0" animBg="1"/>
      <p:bldP spid="48" grpId="0" animBg="1"/>
      <p:bldP spid="18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stack"/>
          <p:cNvGrpSpPr/>
          <p:nvPr/>
        </p:nvGrpSpPr>
        <p:grpSpPr>
          <a:xfrm>
            <a:off x="1070928" y="1673651"/>
            <a:ext cx="6853872" cy="3623458"/>
            <a:chOff x="142240" y="1597451"/>
            <a:chExt cx="6853872" cy="3623458"/>
          </a:xfrm>
        </p:grpSpPr>
        <p:sp>
          <p:nvSpPr>
            <p:cNvPr id="86" name="vertical_pane"/>
            <p:cNvSpPr/>
            <p:nvPr/>
          </p:nvSpPr>
          <p:spPr bwMode="auto">
            <a:xfrm>
              <a:off x="1650389" y="1840299"/>
              <a:ext cx="1021691" cy="3108960"/>
            </a:xfrm>
            <a:prstGeom prst="rect">
              <a:avLst/>
            </a:prstGeom>
            <a:solidFill>
              <a:srgbClr val="EAEAE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grpSp>
          <p:nvGrpSpPr>
            <p:cNvPr id="91" name="borders"/>
            <p:cNvGrpSpPr/>
            <p:nvPr/>
          </p:nvGrpSpPr>
          <p:grpSpPr>
            <a:xfrm>
              <a:off x="166688" y="2545414"/>
              <a:ext cx="6829424" cy="1857598"/>
              <a:chOff x="4871728" y="2514934"/>
              <a:chExt cx="9467371" cy="1857598"/>
            </a:xfrm>
          </p:grpSpPr>
          <p:cxnSp>
            <p:nvCxnSpPr>
              <p:cNvPr id="23" name="Straight Connector 22"/>
              <p:cNvCxnSpPr/>
              <p:nvPr/>
            </p:nvCxnSpPr>
            <p:spPr>
              <a:xfrm>
                <a:off x="4871728" y="2514934"/>
                <a:ext cx="9467371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4871728" y="4372532"/>
                <a:ext cx="9467371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7" name="text"/>
            <p:cNvGrpSpPr/>
            <p:nvPr/>
          </p:nvGrpSpPr>
          <p:grpSpPr>
            <a:xfrm>
              <a:off x="142240" y="2231604"/>
              <a:ext cx="1128049" cy="2485219"/>
              <a:chOff x="142240" y="2231604"/>
              <a:chExt cx="1128049" cy="2485219"/>
            </a:xfrm>
          </p:grpSpPr>
          <p:sp>
            <p:nvSpPr>
              <p:cNvPr id="20" name="hardware"/>
              <p:cNvSpPr txBox="1"/>
              <p:nvPr/>
            </p:nvSpPr>
            <p:spPr>
              <a:xfrm>
                <a:off x="142240" y="4409046"/>
                <a:ext cx="1128049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defTabSz="914400"/>
                <a:r>
                  <a:rPr lang="en-US" sz="2000" i="1" dirty="0">
                    <a:solidFill>
                      <a:srgbClr val="000000"/>
                    </a:solidFill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hardware</a:t>
                </a:r>
              </a:p>
            </p:txBody>
          </p:sp>
          <p:sp>
            <p:nvSpPr>
              <p:cNvPr id="21" name="kernel"/>
              <p:cNvSpPr txBox="1"/>
              <p:nvPr/>
            </p:nvSpPr>
            <p:spPr>
              <a:xfrm>
                <a:off x="189482" y="4095236"/>
                <a:ext cx="69890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914400"/>
                <a:r>
                  <a:rPr lang="en-US" sz="2000" i="1" dirty="0">
                    <a:solidFill>
                      <a:srgbClr val="000000"/>
                    </a:solidFill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kernel</a:t>
                </a:r>
              </a:p>
            </p:txBody>
          </p:sp>
          <p:sp>
            <p:nvSpPr>
              <p:cNvPr id="27" name="kernel"/>
              <p:cNvSpPr txBox="1"/>
              <p:nvPr/>
            </p:nvSpPr>
            <p:spPr>
              <a:xfrm>
                <a:off x="204683" y="2545414"/>
                <a:ext cx="830632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defTabSz="914400"/>
                <a:r>
                  <a:rPr lang="en-US" sz="2000" i="1" dirty="0">
                    <a:solidFill>
                      <a:srgbClr val="000000"/>
                    </a:solidFill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kernel</a:t>
                </a:r>
              </a:p>
            </p:txBody>
          </p:sp>
          <p:sp>
            <p:nvSpPr>
              <p:cNvPr id="28" name="user"/>
              <p:cNvSpPr txBox="1"/>
              <p:nvPr/>
            </p:nvSpPr>
            <p:spPr>
              <a:xfrm>
                <a:off x="214843" y="2231604"/>
                <a:ext cx="49853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914400"/>
                <a:r>
                  <a:rPr lang="en-US" sz="2000" i="1" dirty="0">
                    <a:solidFill>
                      <a:srgbClr val="000000"/>
                    </a:solidFill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user</a:t>
                </a:r>
              </a:p>
            </p:txBody>
          </p:sp>
        </p:grpSp>
        <p:grpSp>
          <p:nvGrpSpPr>
            <p:cNvPr id="98" name="layers"/>
            <p:cNvGrpSpPr/>
            <p:nvPr/>
          </p:nvGrpSpPr>
          <p:grpSpPr>
            <a:xfrm>
              <a:off x="1515428" y="1597451"/>
              <a:ext cx="1291818" cy="3623458"/>
              <a:chOff x="1515428" y="1597451"/>
              <a:chExt cx="1291818" cy="3623458"/>
            </a:xfrm>
          </p:grpSpPr>
          <p:sp>
            <p:nvSpPr>
              <p:cNvPr id="7" name="Memcached"/>
              <p:cNvSpPr/>
              <p:nvPr/>
            </p:nvSpPr>
            <p:spPr>
              <a:xfrm>
                <a:off x="1537596" y="1597451"/>
                <a:ext cx="1269650" cy="731390"/>
              </a:xfrm>
              <a:prstGeom prst="rect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 defTabSz="914400"/>
                <a:r>
                  <a:rPr lang="en-US" sz="2400" dirty="0">
                    <a:solidFill>
                      <a:srgbClr val="000000"/>
                    </a:solidFill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Mem-</a:t>
                </a:r>
              </a:p>
              <a:p>
                <a:pPr algn="ctr" defTabSz="914400"/>
                <a:r>
                  <a:rPr lang="en-US" sz="2400" dirty="0">
                    <a:solidFill>
                      <a:srgbClr val="000000"/>
                    </a:solidFill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cached</a:t>
                </a:r>
              </a:p>
            </p:txBody>
          </p:sp>
          <p:sp>
            <p:nvSpPr>
              <p:cNvPr id="8" name="MAC"/>
              <p:cNvSpPr/>
              <p:nvPr/>
            </p:nvSpPr>
            <p:spPr>
              <a:xfrm>
                <a:off x="1515428" y="4586084"/>
                <a:ext cx="1269649" cy="634825"/>
              </a:xfrm>
              <a:prstGeom prst="rect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 defTabSz="914400"/>
                <a:r>
                  <a:rPr lang="en-US" sz="2400" dirty="0">
                    <a:solidFill>
                      <a:srgbClr val="000000"/>
                    </a:solidFill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MAC</a:t>
                </a:r>
              </a:p>
            </p:txBody>
          </p:sp>
          <p:sp>
            <p:nvSpPr>
              <p:cNvPr id="9" name="NET"/>
              <p:cNvSpPr/>
              <p:nvPr/>
            </p:nvSpPr>
            <p:spPr>
              <a:xfrm>
                <a:off x="1537597" y="3551613"/>
                <a:ext cx="1269649" cy="634825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 defTabSz="914400"/>
                <a:r>
                  <a:rPr lang="en-US" sz="2400" dirty="0">
                    <a:solidFill>
                      <a:srgbClr val="000000"/>
                    </a:solidFill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NET</a:t>
                </a:r>
              </a:p>
            </p:txBody>
          </p:sp>
          <p:sp>
            <p:nvSpPr>
              <p:cNvPr id="10" name="TRANS"/>
              <p:cNvSpPr/>
              <p:nvPr/>
            </p:nvSpPr>
            <p:spPr>
              <a:xfrm>
                <a:off x="1537597" y="2759954"/>
                <a:ext cx="1269649" cy="634825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 defTabSz="914400"/>
                <a:r>
                  <a:rPr lang="en-US" sz="2400" dirty="0">
                    <a:solidFill>
                      <a:srgbClr val="000000"/>
                    </a:solidFill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TRANS</a:t>
                </a:r>
              </a:p>
            </p:txBody>
          </p:sp>
        </p:grpSp>
      </p:grpSp>
      <p:sp>
        <p:nvSpPr>
          <p:cNvPr id="90" name="MySQL"/>
          <p:cNvSpPr/>
          <p:nvPr/>
        </p:nvSpPr>
        <p:spPr>
          <a:xfrm>
            <a:off x="2466284" y="1674117"/>
            <a:ext cx="1269650" cy="73139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914400"/>
            <a:r>
              <a:rPr lang="en-US" sz="240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MySQL</a:t>
            </a:r>
          </a:p>
        </p:txBody>
      </p:sp>
      <p:sp>
        <p:nvSpPr>
          <p:cNvPr id="59" name="maint_title"/>
          <p:cNvSpPr>
            <a:spLocks noGrp="1"/>
          </p:cNvSpPr>
          <p:nvPr>
            <p:ph type="title"/>
          </p:nvPr>
        </p:nvSpPr>
        <p:spPr>
          <a:xfrm>
            <a:off x="115888" y="62431"/>
            <a:ext cx="8756650" cy="457200"/>
          </a:xfrm>
        </p:spPr>
        <p:txBody>
          <a:bodyPr/>
          <a:lstStyle/>
          <a:p>
            <a:r>
              <a:rPr lang="en-US" dirty="0"/>
              <a:t>Classical Network Stack (simplified)</a:t>
            </a:r>
          </a:p>
        </p:txBody>
      </p:sp>
      <p:cxnSp>
        <p:nvCxnSpPr>
          <p:cNvPr id="105" name="conn#11"/>
          <p:cNvCxnSpPr/>
          <p:nvPr/>
        </p:nvCxnSpPr>
        <p:spPr bwMode="auto">
          <a:xfrm flipV="1">
            <a:off x="6450746" y="4788278"/>
            <a:ext cx="0" cy="1083809"/>
          </a:xfrm>
          <a:prstGeom prst="straightConnector1">
            <a:avLst/>
          </a:prstGeom>
          <a:ln w="76200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6" name="conn#12"/>
          <p:cNvCxnSpPr/>
          <p:nvPr/>
        </p:nvCxnSpPr>
        <p:spPr bwMode="auto">
          <a:xfrm flipV="1">
            <a:off x="6445885" y="2932449"/>
            <a:ext cx="9723" cy="1241344"/>
          </a:xfrm>
          <a:prstGeom prst="straightConnector1">
            <a:avLst/>
          </a:prstGeom>
          <a:ln w="76200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8" name="conn#13"/>
          <p:cNvCxnSpPr/>
          <p:nvPr/>
        </p:nvCxnSpPr>
        <p:spPr bwMode="auto">
          <a:xfrm flipH="1" flipV="1">
            <a:off x="6433214" y="1916499"/>
            <a:ext cx="9723" cy="401465"/>
          </a:xfrm>
          <a:prstGeom prst="straightConnector1">
            <a:avLst/>
          </a:prstGeom>
          <a:ln w="76200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8" name="conn#23"/>
          <p:cNvCxnSpPr/>
          <p:nvPr/>
        </p:nvCxnSpPr>
        <p:spPr bwMode="auto">
          <a:xfrm flipV="1">
            <a:off x="6837066" y="4785220"/>
            <a:ext cx="0" cy="743842"/>
          </a:xfrm>
          <a:prstGeom prst="straightConnector1">
            <a:avLst/>
          </a:prstGeom>
          <a:ln w="76200">
            <a:solidFill>
              <a:srgbClr val="004290"/>
            </a:solidFill>
            <a:headEnd type="triangl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9" name="conn#22"/>
          <p:cNvCxnSpPr/>
          <p:nvPr/>
        </p:nvCxnSpPr>
        <p:spPr bwMode="auto">
          <a:xfrm flipV="1">
            <a:off x="6832205" y="2929391"/>
            <a:ext cx="9723" cy="1241344"/>
          </a:xfrm>
          <a:prstGeom prst="straightConnector1">
            <a:avLst/>
          </a:prstGeom>
          <a:ln w="76200">
            <a:solidFill>
              <a:srgbClr val="004290"/>
            </a:solidFill>
            <a:headEnd type="triangl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0" name="conn#21"/>
          <p:cNvCxnSpPr/>
          <p:nvPr/>
        </p:nvCxnSpPr>
        <p:spPr bwMode="auto">
          <a:xfrm flipV="1">
            <a:off x="6829258" y="1632437"/>
            <a:ext cx="2947" cy="682470"/>
          </a:xfrm>
          <a:prstGeom prst="straightConnector1">
            <a:avLst/>
          </a:prstGeom>
          <a:ln w="76200">
            <a:solidFill>
              <a:srgbClr val="004290"/>
            </a:solidFill>
            <a:headEnd type="triangl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29" name="REQ#1"/>
          <p:cNvGrpSpPr/>
          <p:nvPr/>
        </p:nvGrpSpPr>
        <p:grpSpPr>
          <a:xfrm>
            <a:off x="5048292" y="5543757"/>
            <a:ext cx="2340636" cy="688136"/>
            <a:chOff x="4022132" y="5639007"/>
            <a:chExt cx="2340636" cy="688136"/>
          </a:xfrm>
        </p:grpSpPr>
        <p:sp>
          <p:nvSpPr>
            <p:cNvPr id="2" name="requestbox"/>
            <p:cNvSpPr/>
            <p:nvPr/>
          </p:nvSpPr>
          <p:spPr bwMode="auto">
            <a:xfrm>
              <a:off x="4887662" y="5639007"/>
              <a:ext cx="1475106" cy="68813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sz="1600" dirty="0">
                  <a:solidFill>
                    <a:schemeClr val="tx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GET &lt;</a:t>
              </a:r>
              <a:r>
                <a:rPr lang="de-DE" sz="1600" dirty="0" err="1">
                  <a:solidFill>
                    <a:schemeClr val="tx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key</a:t>
              </a:r>
              <a:r>
                <a:rPr lang="de-DE" sz="1600" dirty="0">
                  <a:solidFill>
                    <a:schemeClr val="tx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&gt;</a:t>
              </a:r>
              <a:endParaRPr lang="en-US" sz="16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sz="1600" dirty="0">
                  <a:solidFill>
                    <a:schemeClr val="tx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END</a:t>
              </a: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4022132" y="5641999"/>
              <a:ext cx="851516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r"/>
              <a:r>
                <a:rPr lang="de-DE" b="1" dirty="0">
                  <a:solidFill>
                    <a:srgbClr val="595959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Request</a:t>
              </a:r>
              <a:endParaRPr lang="en-US" b="1" dirty="0">
                <a:solidFill>
                  <a:srgbClr val="595959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</p:grpSp>
      <p:grpSp>
        <p:nvGrpSpPr>
          <p:cNvPr id="130" name="RES#1"/>
          <p:cNvGrpSpPr/>
          <p:nvPr/>
        </p:nvGrpSpPr>
        <p:grpSpPr>
          <a:xfrm>
            <a:off x="5899808" y="851457"/>
            <a:ext cx="2181938" cy="903775"/>
            <a:chOff x="4873648" y="876857"/>
            <a:chExt cx="2181938" cy="903775"/>
          </a:xfrm>
        </p:grpSpPr>
        <p:sp>
          <p:nvSpPr>
            <p:cNvPr id="75" name="responsebox"/>
            <p:cNvSpPr/>
            <p:nvPr/>
          </p:nvSpPr>
          <p:spPr bwMode="auto">
            <a:xfrm>
              <a:off x="4873648" y="876857"/>
              <a:ext cx="1475106" cy="903775"/>
            </a:xfrm>
            <a:prstGeom prst="rect">
              <a:avLst/>
            </a:prstGeom>
            <a:solidFill>
              <a:srgbClr val="8BA8D3"/>
            </a:solidFill>
            <a:ln>
              <a:solidFill>
                <a:srgbClr val="004290"/>
              </a:solidFill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sz="1600" dirty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VALUE &lt;</a:t>
              </a:r>
              <a:r>
                <a:rPr lang="de-DE" sz="1600" dirty="0" err="1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key</a:t>
              </a:r>
              <a:r>
                <a:rPr lang="de-DE" sz="1600" dirty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&gt;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sz="1600" dirty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&lt;</a:t>
              </a:r>
              <a:r>
                <a:rPr lang="de-DE" sz="1600" dirty="0" err="1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value</a:t>
              </a:r>
              <a:r>
                <a:rPr lang="de-DE" sz="1600" dirty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&gt;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sz="1600" dirty="0">
                  <a:solidFill>
                    <a:schemeClr val="bg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END</a:t>
              </a: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6362768" y="876857"/>
              <a:ext cx="692818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l"/>
              <a:r>
                <a:rPr lang="de-DE" b="1" dirty="0" err="1">
                  <a:solidFill>
                    <a:srgbClr val="004290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Result</a:t>
              </a:r>
              <a:endParaRPr lang="en-US" b="1" dirty="0">
                <a:solidFill>
                  <a:srgbClr val="00429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</p:grpSp>
      <p:sp>
        <p:nvSpPr>
          <p:cNvPr id="138" name="engine_create"/>
          <p:cNvSpPr/>
          <p:nvPr/>
        </p:nvSpPr>
        <p:spPr bwMode="auto">
          <a:xfrm rot="20498251">
            <a:off x="3936070" y="1422107"/>
            <a:ext cx="1812586" cy="481339"/>
          </a:xfrm>
          <a:prstGeom prst="rightArrow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pSp>
        <p:nvGrpSpPr>
          <p:cNvPr id="139" name="ctx-sw#low"/>
          <p:cNvGrpSpPr/>
          <p:nvPr/>
        </p:nvGrpSpPr>
        <p:grpSpPr>
          <a:xfrm>
            <a:off x="6306350" y="4183196"/>
            <a:ext cx="662021" cy="592032"/>
            <a:chOff x="1658131" y="1326272"/>
            <a:chExt cx="662021" cy="592032"/>
          </a:xfrm>
          <a:solidFill>
            <a:srgbClr val="FF5050"/>
          </a:solidFill>
        </p:grpSpPr>
        <p:grpSp>
          <p:nvGrpSpPr>
            <p:cNvPr id="140" name="Group 139"/>
            <p:cNvGrpSpPr/>
            <p:nvPr/>
          </p:nvGrpSpPr>
          <p:grpSpPr>
            <a:xfrm>
              <a:off x="1845309" y="1423353"/>
              <a:ext cx="307341" cy="361551"/>
              <a:chOff x="1845309" y="1423353"/>
              <a:chExt cx="446406" cy="525145"/>
            </a:xfrm>
            <a:grpFill/>
          </p:grpSpPr>
          <p:grpSp>
            <p:nvGrpSpPr>
              <p:cNvPr id="143" name="Group 142"/>
              <p:cNvGrpSpPr/>
              <p:nvPr/>
            </p:nvGrpSpPr>
            <p:grpSpPr>
              <a:xfrm>
                <a:off x="1915795" y="1423353"/>
                <a:ext cx="375920" cy="477520"/>
                <a:chOff x="1915795" y="1423353"/>
                <a:chExt cx="375920" cy="477520"/>
              </a:xfrm>
              <a:grpFill/>
            </p:grpSpPr>
            <p:sp>
              <p:nvSpPr>
                <p:cNvPr id="149" name="Snip Single Corner Rectangle 148"/>
                <p:cNvSpPr/>
                <p:nvPr/>
              </p:nvSpPr>
              <p:spPr bwMode="auto">
                <a:xfrm>
                  <a:off x="1915795" y="1423353"/>
                  <a:ext cx="375920" cy="477520"/>
                </a:xfrm>
                <a:prstGeom prst="snip1Rect">
                  <a:avLst>
                    <a:gd name="adj" fmla="val 33137"/>
                  </a:avLst>
                </a:prstGeom>
                <a:grp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endParaRPr>
                </a:p>
              </p:txBody>
            </p:sp>
            <p:cxnSp>
              <p:nvCxnSpPr>
                <p:cNvPr id="150" name="Straight Connector 149"/>
                <p:cNvCxnSpPr/>
                <p:nvPr/>
              </p:nvCxnSpPr>
              <p:spPr bwMode="auto">
                <a:xfrm>
                  <a:off x="1975167" y="1595437"/>
                  <a:ext cx="228600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51" name="Straight Connector 150"/>
                <p:cNvCxnSpPr/>
                <p:nvPr/>
              </p:nvCxnSpPr>
              <p:spPr bwMode="auto">
                <a:xfrm>
                  <a:off x="1975167" y="1671638"/>
                  <a:ext cx="228600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52" name="Straight Connector 151"/>
                <p:cNvCxnSpPr/>
                <p:nvPr/>
              </p:nvCxnSpPr>
              <p:spPr bwMode="auto">
                <a:xfrm>
                  <a:off x="1975167" y="1747839"/>
                  <a:ext cx="228600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44" name="Group 143"/>
              <p:cNvGrpSpPr/>
              <p:nvPr/>
            </p:nvGrpSpPr>
            <p:grpSpPr>
              <a:xfrm>
                <a:off x="1845309" y="1470978"/>
                <a:ext cx="375920" cy="477520"/>
                <a:chOff x="1915795" y="1423353"/>
                <a:chExt cx="375920" cy="477520"/>
              </a:xfrm>
              <a:grpFill/>
            </p:grpSpPr>
            <p:sp>
              <p:nvSpPr>
                <p:cNvPr id="145" name="Snip Single Corner Rectangle 144"/>
                <p:cNvSpPr/>
                <p:nvPr/>
              </p:nvSpPr>
              <p:spPr bwMode="auto">
                <a:xfrm>
                  <a:off x="1915795" y="1423353"/>
                  <a:ext cx="375920" cy="477520"/>
                </a:xfrm>
                <a:prstGeom prst="snip1Rect">
                  <a:avLst>
                    <a:gd name="adj" fmla="val 33137"/>
                  </a:avLst>
                </a:prstGeom>
                <a:grp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endParaRPr>
                </a:p>
              </p:txBody>
            </p:sp>
            <p:cxnSp>
              <p:nvCxnSpPr>
                <p:cNvPr id="146" name="Straight Connector 145"/>
                <p:cNvCxnSpPr/>
                <p:nvPr/>
              </p:nvCxnSpPr>
              <p:spPr bwMode="auto">
                <a:xfrm>
                  <a:off x="1975167" y="1595437"/>
                  <a:ext cx="228600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47" name="Straight Connector 146"/>
                <p:cNvCxnSpPr/>
                <p:nvPr/>
              </p:nvCxnSpPr>
              <p:spPr bwMode="auto">
                <a:xfrm>
                  <a:off x="1975167" y="1671638"/>
                  <a:ext cx="228600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48" name="Straight Connector 147"/>
                <p:cNvCxnSpPr/>
                <p:nvPr/>
              </p:nvCxnSpPr>
              <p:spPr bwMode="auto">
                <a:xfrm>
                  <a:off x="1975167" y="1747839"/>
                  <a:ext cx="228600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sp>
          <p:nvSpPr>
            <p:cNvPr id="141" name="Curved Up Arrow 140"/>
            <p:cNvSpPr/>
            <p:nvPr/>
          </p:nvSpPr>
          <p:spPr bwMode="auto">
            <a:xfrm rot="10800000">
              <a:off x="1658131" y="1326272"/>
              <a:ext cx="613493" cy="247127"/>
            </a:xfrm>
            <a:prstGeom prst="curvedUpArrow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42" name="Curved Up Arrow 141"/>
            <p:cNvSpPr/>
            <p:nvPr/>
          </p:nvSpPr>
          <p:spPr bwMode="auto">
            <a:xfrm>
              <a:off x="1706659" y="1671177"/>
              <a:ext cx="613493" cy="247127"/>
            </a:xfrm>
            <a:prstGeom prst="curvedUpArrow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</p:grpSp>
      <p:grpSp>
        <p:nvGrpSpPr>
          <p:cNvPr id="153" name="ctx-sw#high"/>
          <p:cNvGrpSpPr/>
          <p:nvPr/>
        </p:nvGrpSpPr>
        <p:grpSpPr>
          <a:xfrm>
            <a:off x="6306350" y="2345514"/>
            <a:ext cx="662021" cy="592032"/>
            <a:chOff x="1658131" y="1326272"/>
            <a:chExt cx="662021" cy="592032"/>
          </a:xfrm>
          <a:solidFill>
            <a:srgbClr val="FF5050"/>
          </a:solidFill>
        </p:grpSpPr>
        <p:grpSp>
          <p:nvGrpSpPr>
            <p:cNvPr id="154" name="Group 153"/>
            <p:cNvGrpSpPr/>
            <p:nvPr/>
          </p:nvGrpSpPr>
          <p:grpSpPr>
            <a:xfrm>
              <a:off x="1845309" y="1423353"/>
              <a:ext cx="307341" cy="361551"/>
              <a:chOff x="1845309" y="1423353"/>
              <a:chExt cx="446406" cy="525145"/>
            </a:xfrm>
            <a:grpFill/>
          </p:grpSpPr>
          <p:grpSp>
            <p:nvGrpSpPr>
              <p:cNvPr id="157" name="Group 156"/>
              <p:cNvGrpSpPr/>
              <p:nvPr/>
            </p:nvGrpSpPr>
            <p:grpSpPr>
              <a:xfrm>
                <a:off x="1915795" y="1423353"/>
                <a:ext cx="375920" cy="477520"/>
                <a:chOff x="1915795" y="1423353"/>
                <a:chExt cx="375920" cy="477520"/>
              </a:xfrm>
              <a:grpFill/>
            </p:grpSpPr>
            <p:sp>
              <p:nvSpPr>
                <p:cNvPr id="163" name="Snip Single Corner Rectangle 162"/>
                <p:cNvSpPr/>
                <p:nvPr/>
              </p:nvSpPr>
              <p:spPr bwMode="auto">
                <a:xfrm>
                  <a:off x="1915795" y="1423353"/>
                  <a:ext cx="375920" cy="477520"/>
                </a:xfrm>
                <a:prstGeom prst="snip1Rect">
                  <a:avLst>
                    <a:gd name="adj" fmla="val 33137"/>
                  </a:avLst>
                </a:prstGeom>
                <a:grp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endParaRPr>
                </a:p>
              </p:txBody>
            </p:sp>
            <p:cxnSp>
              <p:nvCxnSpPr>
                <p:cNvPr id="164" name="Straight Connector 163"/>
                <p:cNvCxnSpPr/>
                <p:nvPr/>
              </p:nvCxnSpPr>
              <p:spPr bwMode="auto">
                <a:xfrm>
                  <a:off x="1975167" y="1595437"/>
                  <a:ext cx="228600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65" name="Straight Connector 164"/>
                <p:cNvCxnSpPr/>
                <p:nvPr/>
              </p:nvCxnSpPr>
              <p:spPr bwMode="auto">
                <a:xfrm>
                  <a:off x="1975167" y="1671638"/>
                  <a:ext cx="228600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66" name="Straight Connector 165"/>
                <p:cNvCxnSpPr/>
                <p:nvPr/>
              </p:nvCxnSpPr>
              <p:spPr bwMode="auto">
                <a:xfrm>
                  <a:off x="1975167" y="1747839"/>
                  <a:ext cx="228600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58" name="Group 157"/>
              <p:cNvGrpSpPr/>
              <p:nvPr/>
            </p:nvGrpSpPr>
            <p:grpSpPr>
              <a:xfrm>
                <a:off x="1845309" y="1470978"/>
                <a:ext cx="375920" cy="477520"/>
                <a:chOff x="1915795" y="1423353"/>
                <a:chExt cx="375920" cy="477520"/>
              </a:xfrm>
              <a:grpFill/>
            </p:grpSpPr>
            <p:sp>
              <p:nvSpPr>
                <p:cNvPr id="159" name="Snip Single Corner Rectangle 158"/>
                <p:cNvSpPr/>
                <p:nvPr/>
              </p:nvSpPr>
              <p:spPr bwMode="auto">
                <a:xfrm>
                  <a:off x="1915795" y="1423353"/>
                  <a:ext cx="375920" cy="477520"/>
                </a:xfrm>
                <a:prstGeom prst="snip1Rect">
                  <a:avLst>
                    <a:gd name="adj" fmla="val 33137"/>
                  </a:avLst>
                </a:prstGeom>
                <a:grp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endParaRPr>
                </a:p>
              </p:txBody>
            </p:sp>
            <p:cxnSp>
              <p:nvCxnSpPr>
                <p:cNvPr id="160" name="Straight Connector 159"/>
                <p:cNvCxnSpPr/>
                <p:nvPr/>
              </p:nvCxnSpPr>
              <p:spPr bwMode="auto">
                <a:xfrm>
                  <a:off x="1975167" y="1595437"/>
                  <a:ext cx="228600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61" name="Straight Connector 160"/>
                <p:cNvCxnSpPr/>
                <p:nvPr/>
              </p:nvCxnSpPr>
              <p:spPr bwMode="auto">
                <a:xfrm>
                  <a:off x="1975167" y="1671638"/>
                  <a:ext cx="228600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62" name="Straight Connector 161"/>
                <p:cNvCxnSpPr/>
                <p:nvPr/>
              </p:nvCxnSpPr>
              <p:spPr bwMode="auto">
                <a:xfrm>
                  <a:off x="1975167" y="1747839"/>
                  <a:ext cx="228600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sp>
          <p:nvSpPr>
            <p:cNvPr id="155" name="Curved Up Arrow 154"/>
            <p:cNvSpPr/>
            <p:nvPr/>
          </p:nvSpPr>
          <p:spPr bwMode="auto">
            <a:xfrm rot="10800000">
              <a:off x="1658131" y="1326272"/>
              <a:ext cx="613493" cy="247127"/>
            </a:xfrm>
            <a:prstGeom prst="curvedUpArrow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56" name="Curved Up Arrow 155"/>
            <p:cNvSpPr/>
            <p:nvPr/>
          </p:nvSpPr>
          <p:spPr bwMode="auto">
            <a:xfrm>
              <a:off x="1706659" y="1671177"/>
              <a:ext cx="613493" cy="247127"/>
            </a:xfrm>
            <a:prstGeom prst="curvedUpArrow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</p:grpSp>
      <p:sp>
        <p:nvSpPr>
          <p:cNvPr id="170" name="ctx sw copy text#2"/>
          <p:cNvSpPr txBox="1"/>
          <p:nvPr/>
        </p:nvSpPr>
        <p:spPr>
          <a:xfrm>
            <a:off x="5442451" y="2355000"/>
            <a:ext cx="8835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dirty="0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CTX SW</a:t>
            </a:r>
          </a:p>
          <a:p>
            <a:pPr algn="r"/>
            <a:r>
              <a:rPr lang="de-DE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Copy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9" name="ctx sw copy text#1"/>
          <p:cNvSpPr txBox="1"/>
          <p:nvPr/>
        </p:nvSpPr>
        <p:spPr>
          <a:xfrm>
            <a:off x="5444415" y="4217456"/>
            <a:ext cx="8835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dirty="0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CTX SW</a:t>
            </a:r>
          </a:p>
          <a:p>
            <a:pPr algn="r"/>
            <a:r>
              <a:rPr lang="de-DE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Copy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pSp>
        <p:nvGrpSpPr>
          <p:cNvPr id="168" name="remove"/>
          <p:cNvGrpSpPr/>
          <p:nvPr/>
        </p:nvGrpSpPr>
        <p:grpSpPr>
          <a:xfrm>
            <a:off x="6179468" y="2182140"/>
            <a:ext cx="1972625" cy="912328"/>
            <a:chOff x="6179468" y="2105940"/>
            <a:chExt cx="1972625" cy="912328"/>
          </a:xfrm>
        </p:grpSpPr>
        <p:sp>
          <p:nvSpPr>
            <p:cNvPr id="133" name="&quot;No&quot; Symbol"/>
            <p:cNvSpPr/>
            <p:nvPr/>
          </p:nvSpPr>
          <p:spPr bwMode="auto">
            <a:xfrm>
              <a:off x="6179468" y="2110658"/>
              <a:ext cx="907610" cy="907610"/>
            </a:xfrm>
            <a:prstGeom prst="noSmoking">
              <a:avLst/>
            </a:prstGeom>
            <a:solidFill>
              <a:srgbClr val="FF00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67" name="removed"/>
            <p:cNvSpPr txBox="1"/>
            <p:nvPr/>
          </p:nvSpPr>
          <p:spPr>
            <a:xfrm>
              <a:off x="7181956" y="2105940"/>
              <a:ext cx="9701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 err="1">
                  <a:solidFill>
                    <a:srgbClr val="C00000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remove</a:t>
              </a:r>
              <a:r>
                <a:rPr lang="de-DE" b="1" dirty="0">
                  <a:solidFill>
                    <a:srgbClr val="C00000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</a:t>
              </a:r>
              <a:r>
                <a:rPr lang="de-DE" b="1" dirty="0" err="1">
                  <a:solidFill>
                    <a:srgbClr val="C00000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it!</a:t>
              </a:r>
              <a:endParaRPr lang="en-US" b="1" dirty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</p:grpSp>
      <p:grpSp>
        <p:nvGrpSpPr>
          <p:cNvPr id="171" name="ctx-sw#low"/>
          <p:cNvGrpSpPr/>
          <p:nvPr/>
        </p:nvGrpSpPr>
        <p:grpSpPr>
          <a:xfrm>
            <a:off x="6304643" y="4183452"/>
            <a:ext cx="662021" cy="592032"/>
            <a:chOff x="1658131" y="1326272"/>
            <a:chExt cx="662021" cy="592032"/>
          </a:xfrm>
          <a:solidFill>
            <a:schemeClr val="bg1">
              <a:lumMod val="75000"/>
            </a:schemeClr>
          </a:solidFill>
        </p:grpSpPr>
        <p:grpSp>
          <p:nvGrpSpPr>
            <p:cNvPr id="172" name="Group 171"/>
            <p:cNvGrpSpPr/>
            <p:nvPr/>
          </p:nvGrpSpPr>
          <p:grpSpPr>
            <a:xfrm>
              <a:off x="1845309" y="1423353"/>
              <a:ext cx="307341" cy="361551"/>
              <a:chOff x="1845309" y="1423353"/>
              <a:chExt cx="446406" cy="525145"/>
            </a:xfrm>
            <a:grpFill/>
          </p:grpSpPr>
          <p:grpSp>
            <p:nvGrpSpPr>
              <p:cNvPr id="175" name="Group 174"/>
              <p:cNvGrpSpPr/>
              <p:nvPr/>
            </p:nvGrpSpPr>
            <p:grpSpPr>
              <a:xfrm>
                <a:off x="1915795" y="1423353"/>
                <a:ext cx="375920" cy="477520"/>
                <a:chOff x="1915795" y="1423353"/>
                <a:chExt cx="375920" cy="477520"/>
              </a:xfrm>
              <a:grpFill/>
            </p:grpSpPr>
            <p:sp>
              <p:nvSpPr>
                <p:cNvPr id="181" name="Snip Single Corner Rectangle 180"/>
                <p:cNvSpPr/>
                <p:nvPr/>
              </p:nvSpPr>
              <p:spPr bwMode="auto">
                <a:xfrm>
                  <a:off x="1915795" y="1423353"/>
                  <a:ext cx="375920" cy="477520"/>
                </a:xfrm>
                <a:prstGeom prst="snip1Rect">
                  <a:avLst>
                    <a:gd name="adj" fmla="val 33137"/>
                  </a:avLst>
                </a:prstGeom>
                <a:grp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endParaRPr>
                </a:p>
              </p:txBody>
            </p:sp>
            <p:cxnSp>
              <p:nvCxnSpPr>
                <p:cNvPr id="182" name="Straight Connector 181"/>
                <p:cNvCxnSpPr/>
                <p:nvPr/>
              </p:nvCxnSpPr>
              <p:spPr bwMode="auto">
                <a:xfrm>
                  <a:off x="1975167" y="1595437"/>
                  <a:ext cx="228600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83" name="Straight Connector 182"/>
                <p:cNvCxnSpPr/>
                <p:nvPr/>
              </p:nvCxnSpPr>
              <p:spPr bwMode="auto">
                <a:xfrm>
                  <a:off x="1975167" y="1671638"/>
                  <a:ext cx="228600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84" name="Straight Connector 183"/>
                <p:cNvCxnSpPr/>
                <p:nvPr/>
              </p:nvCxnSpPr>
              <p:spPr bwMode="auto">
                <a:xfrm>
                  <a:off x="1975167" y="1747839"/>
                  <a:ext cx="228600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76" name="Group 175"/>
              <p:cNvGrpSpPr/>
              <p:nvPr/>
            </p:nvGrpSpPr>
            <p:grpSpPr>
              <a:xfrm>
                <a:off x="1845309" y="1470978"/>
                <a:ext cx="375920" cy="477520"/>
                <a:chOff x="1915795" y="1423353"/>
                <a:chExt cx="375920" cy="477520"/>
              </a:xfrm>
              <a:grpFill/>
            </p:grpSpPr>
            <p:sp>
              <p:nvSpPr>
                <p:cNvPr id="177" name="Snip Single Corner Rectangle 176"/>
                <p:cNvSpPr/>
                <p:nvPr/>
              </p:nvSpPr>
              <p:spPr bwMode="auto">
                <a:xfrm>
                  <a:off x="1915795" y="1423353"/>
                  <a:ext cx="375920" cy="477520"/>
                </a:xfrm>
                <a:prstGeom prst="snip1Rect">
                  <a:avLst>
                    <a:gd name="adj" fmla="val 33137"/>
                  </a:avLst>
                </a:prstGeom>
                <a:grp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endParaRPr>
                </a:p>
              </p:txBody>
            </p:sp>
            <p:cxnSp>
              <p:nvCxnSpPr>
                <p:cNvPr id="178" name="Straight Connector 177"/>
                <p:cNvCxnSpPr/>
                <p:nvPr/>
              </p:nvCxnSpPr>
              <p:spPr bwMode="auto">
                <a:xfrm>
                  <a:off x="1975167" y="1595437"/>
                  <a:ext cx="228600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79" name="Straight Connector 178"/>
                <p:cNvCxnSpPr/>
                <p:nvPr/>
              </p:nvCxnSpPr>
              <p:spPr bwMode="auto">
                <a:xfrm>
                  <a:off x="1975167" y="1671638"/>
                  <a:ext cx="228600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80" name="Straight Connector 179"/>
                <p:cNvCxnSpPr/>
                <p:nvPr/>
              </p:nvCxnSpPr>
              <p:spPr bwMode="auto">
                <a:xfrm>
                  <a:off x="1975167" y="1747839"/>
                  <a:ext cx="228600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sp>
          <p:nvSpPr>
            <p:cNvPr id="173" name="Curved Up Arrow 172"/>
            <p:cNvSpPr/>
            <p:nvPr/>
          </p:nvSpPr>
          <p:spPr bwMode="auto">
            <a:xfrm rot="10800000">
              <a:off x="1658131" y="1326272"/>
              <a:ext cx="613493" cy="247127"/>
            </a:xfrm>
            <a:prstGeom prst="curvedUpArrow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74" name="Curved Up Arrow 173"/>
            <p:cNvSpPr/>
            <p:nvPr/>
          </p:nvSpPr>
          <p:spPr bwMode="auto">
            <a:xfrm>
              <a:off x="1706659" y="1671177"/>
              <a:ext cx="613493" cy="247127"/>
            </a:xfrm>
            <a:prstGeom prst="curvedUpArrow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</p:grpSp>
      <p:sp>
        <p:nvSpPr>
          <p:cNvPr id="89" name="Webserver"/>
          <p:cNvSpPr/>
          <p:nvPr/>
        </p:nvSpPr>
        <p:spPr>
          <a:xfrm>
            <a:off x="2468154" y="1673151"/>
            <a:ext cx="1267780" cy="73139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914400"/>
            <a:r>
              <a:rPr lang="en-US" sz="240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Web-server</a:t>
            </a:r>
          </a:p>
        </p:txBody>
      </p:sp>
      <p:grpSp>
        <p:nvGrpSpPr>
          <p:cNvPr id="79" name="gluebirne"/>
          <p:cNvGrpSpPr/>
          <p:nvPr/>
        </p:nvGrpSpPr>
        <p:grpSpPr>
          <a:xfrm>
            <a:off x="3363689" y="1202445"/>
            <a:ext cx="690563" cy="746125"/>
            <a:chOff x="2790825" y="1419225"/>
            <a:chExt cx="690563" cy="746125"/>
          </a:xfrm>
        </p:grpSpPr>
        <p:sp>
          <p:nvSpPr>
            <p:cNvPr id="80" name="Oval 79"/>
            <p:cNvSpPr/>
            <p:nvPr/>
          </p:nvSpPr>
          <p:spPr bwMode="auto">
            <a:xfrm>
              <a:off x="2942590" y="1609090"/>
              <a:ext cx="375920" cy="375920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81" name="Rectangle 80"/>
            <p:cNvSpPr/>
            <p:nvPr/>
          </p:nvSpPr>
          <p:spPr bwMode="auto">
            <a:xfrm>
              <a:off x="2997199" y="1955800"/>
              <a:ext cx="263525" cy="92075"/>
            </a:xfrm>
            <a:prstGeom prst="rect">
              <a:avLst/>
            </a:prstGeom>
            <a:solidFill>
              <a:srgbClr val="CDCD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82" name="Rectangle 81"/>
            <p:cNvSpPr/>
            <p:nvPr/>
          </p:nvSpPr>
          <p:spPr bwMode="auto">
            <a:xfrm>
              <a:off x="3031329" y="2047875"/>
              <a:ext cx="195264" cy="117475"/>
            </a:xfrm>
            <a:prstGeom prst="rect">
              <a:avLst/>
            </a:prstGeom>
            <a:solidFill>
              <a:srgbClr val="CDCD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cxnSp>
          <p:nvCxnSpPr>
            <p:cNvPr id="83" name="Straight Connector 82"/>
            <p:cNvCxnSpPr/>
            <p:nvPr/>
          </p:nvCxnSpPr>
          <p:spPr bwMode="auto">
            <a:xfrm>
              <a:off x="3365500" y="1797050"/>
              <a:ext cx="115888" cy="0"/>
            </a:xfrm>
            <a:prstGeom prst="line">
              <a:avLst/>
            </a:prstGeom>
            <a:solidFill>
              <a:srgbClr val="EAEAE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>
              <a:off x="2790825" y="1797050"/>
              <a:ext cx="98425" cy="0"/>
            </a:xfrm>
            <a:prstGeom prst="line">
              <a:avLst/>
            </a:prstGeom>
            <a:solidFill>
              <a:srgbClr val="EAEAE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/>
            <p:cNvCxnSpPr/>
            <p:nvPr/>
          </p:nvCxnSpPr>
          <p:spPr bwMode="auto">
            <a:xfrm>
              <a:off x="3133725" y="1419225"/>
              <a:ext cx="0" cy="121920"/>
            </a:xfrm>
            <a:prstGeom prst="line">
              <a:avLst/>
            </a:prstGeom>
            <a:solidFill>
              <a:srgbClr val="EAEAE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flipV="1">
              <a:off x="3321402" y="1541145"/>
              <a:ext cx="102042" cy="67946"/>
            </a:xfrm>
            <a:prstGeom prst="line">
              <a:avLst/>
            </a:prstGeom>
            <a:solidFill>
              <a:srgbClr val="EAEAE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 flipH="1" flipV="1">
              <a:off x="2862563" y="1541145"/>
              <a:ext cx="83486" cy="67946"/>
            </a:xfrm>
            <a:prstGeom prst="line">
              <a:avLst/>
            </a:prstGeom>
            <a:solidFill>
              <a:srgbClr val="EAEAE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2992834737"/>
      </p:ext>
    </p:extLst>
  </p:cSld>
  <p:clrMapOvr>
    <a:masterClrMapping/>
  </p:clrMapOvr>
  <p:transition advTm="6127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138" grpId="0" animBg="1"/>
      <p:bldP spid="170" grpId="0"/>
      <p:bldP spid="169" grpId="0"/>
      <p:bldP spid="8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maint_title"/>
          <p:cNvSpPr>
            <a:spLocks noGrp="1"/>
          </p:cNvSpPr>
          <p:nvPr>
            <p:ph type="title"/>
          </p:nvPr>
        </p:nvSpPr>
        <p:spPr>
          <a:xfrm>
            <a:off x="115888" y="62431"/>
            <a:ext cx="8756650" cy="457200"/>
          </a:xfrm>
        </p:spPr>
        <p:txBody>
          <a:bodyPr/>
          <a:lstStyle/>
          <a:p>
            <a:r>
              <a:rPr lang="en-US" dirty="0"/>
              <a:t>Application Agnostic Packet Processor - Santa</a:t>
            </a:r>
          </a:p>
        </p:txBody>
      </p:sp>
      <p:grpSp>
        <p:nvGrpSpPr>
          <p:cNvPr id="3" name="Engine"/>
          <p:cNvGrpSpPr/>
          <p:nvPr/>
        </p:nvGrpSpPr>
        <p:grpSpPr>
          <a:xfrm>
            <a:off x="3431829" y="2838188"/>
            <a:ext cx="1856180" cy="632791"/>
            <a:chOff x="3695989" y="2761988"/>
            <a:chExt cx="1856180" cy="632791"/>
          </a:xfrm>
        </p:grpSpPr>
        <p:sp>
          <p:nvSpPr>
            <p:cNvPr id="34" name="vertical_pane#2"/>
            <p:cNvSpPr/>
            <p:nvPr/>
          </p:nvSpPr>
          <p:spPr bwMode="auto">
            <a:xfrm>
              <a:off x="3695989" y="2813419"/>
              <a:ext cx="1021691" cy="521620"/>
            </a:xfrm>
            <a:prstGeom prst="rect">
              <a:avLst/>
            </a:prstGeom>
            <a:solidFill>
              <a:srgbClr val="EAEAE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37" name="Engine_box"/>
            <p:cNvSpPr/>
            <p:nvPr/>
          </p:nvSpPr>
          <p:spPr>
            <a:xfrm>
              <a:off x="4282519" y="2761988"/>
              <a:ext cx="1269650" cy="632791"/>
            </a:xfrm>
            <a:prstGeom prst="rect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400"/>
              <a:r>
                <a:rPr lang="en-US" sz="2400" dirty="0">
                  <a:solidFill>
                    <a:srgbClr val="000000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Santa</a:t>
              </a:r>
            </a:p>
          </p:txBody>
        </p:sp>
      </p:grpSp>
      <p:grpSp>
        <p:nvGrpSpPr>
          <p:cNvPr id="99" name="stack"/>
          <p:cNvGrpSpPr/>
          <p:nvPr/>
        </p:nvGrpSpPr>
        <p:grpSpPr>
          <a:xfrm>
            <a:off x="1070928" y="1673651"/>
            <a:ext cx="6853872" cy="3623458"/>
            <a:chOff x="142240" y="1597451"/>
            <a:chExt cx="6853872" cy="3623458"/>
          </a:xfrm>
        </p:grpSpPr>
        <p:sp>
          <p:nvSpPr>
            <p:cNvPr id="86" name="vertical_pane"/>
            <p:cNvSpPr/>
            <p:nvPr/>
          </p:nvSpPr>
          <p:spPr bwMode="auto">
            <a:xfrm>
              <a:off x="1650389" y="1840299"/>
              <a:ext cx="1021691" cy="3108960"/>
            </a:xfrm>
            <a:prstGeom prst="rect">
              <a:avLst/>
            </a:prstGeom>
            <a:solidFill>
              <a:srgbClr val="EAEAE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grpSp>
          <p:nvGrpSpPr>
            <p:cNvPr id="91" name="borders"/>
            <p:cNvGrpSpPr/>
            <p:nvPr/>
          </p:nvGrpSpPr>
          <p:grpSpPr>
            <a:xfrm>
              <a:off x="166688" y="2545414"/>
              <a:ext cx="6829424" cy="1857598"/>
              <a:chOff x="4871728" y="2514934"/>
              <a:chExt cx="9467371" cy="1857598"/>
            </a:xfrm>
          </p:grpSpPr>
          <p:cxnSp>
            <p:nvCxnSpPr>
              <p:cNvPr id="23" name="Straight Connector 22"/>
              <p:cNvCxnSpPr/>
              <p:nvPr/>
            </p:nvCxnSpPr>
            <p:spPr>
              <a:xfrm>
                <a:off x="4871728" y="2514934"/>
                <a:ext cx="9467371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4871728" y="4372532"/>
                <a:ext cx="9467371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7" name="text"/>
            <p:cNvGrpSpPr/>
            <p:nvPr/>
          </p:nvGrpSpPr>
          <p:grpSpPr>
            <a:xfrm>
              <a:off x="142240" y="2231604"/>
              <a:ext cx="1128049" cy="2485219"/>
              <a:chOff x="142240" y="2231604"/>
              <a:chExt cx="1128049" cy="2485219"/>
            </a:xfrm>
          </p:grpSpPr>
          <p:sp>
            <p:nvSpPr>
              <p:cNvPr id="20" name="hardware"/>
              <p:cNvSpPr txBox="1"/>
              <p:nvPr/>
            </p:nvSpPr>
            <p:spPr>
              <a:xfrm>
                <a:off x="142240" y="4409046"/>
                <a:ext cx="1128049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defTabSz="914400"/>
                <a:r>
                  <a:rPr lang="en-US" sz="2000" i="1" dirty="0">
                    <a:solidFill>
                      <a:srgbClr val="000000"/>
                    </a:solidFill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hardware</a:t>
                </a:r>
              </a:p>
            </p:txBody>
          </p:sp>
          <p:sp>
            <p:nvSpPr>
              <p:cNvPr id="21" name="kernel"/>
              <p:cNvSpPr txBox="1"/>
              <p:nvPr/>
            </p:nvSpPr>
            <p:spPr>
              <a:xfrm>
                <a:off x="189482" y="4095236"/>
                <a:ext cx="69890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914400"/>
                <a:r>
                  <a:rPr lang="en-US" sz="2000" i="1" dirty="0">
                    <a:solidFill>
                      <a:srgbClr val="000000"/>
                    </a:solidFill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kernel</a:t>
                </a:r>
              </a:p>
            </p:txBody>
          </p:sp>
          <p:sp>
            <p:nvSpPr>
              <p:cNvPr id="27" name="kernel"/>
              <p:cNvSpPr txBox="1"/>
              <p:nvPr/>
            </p:nvSpPr>
            <p:spPr>
              <a:xfrm>
                <a:off x="204683" y="2545414"/>
                <a:ext cx="830632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defTabSz="914400"/>
                <a:r>
                  <a:rPr lang="en-US" sz="2000" i="1" dirty="0">
                    <a:solidFill>
                      <a:srgbClr val="000000"/>
                    </a:solidFill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kernel</a:t>
                </a:r>
              </a:p>
            </p:txBody>
          </p:sp>
          <p:sp>
            <p:nvSpPr>
              <p:cNvPr id="28" name="user"/>
              <p:cNvSpPr txBox="1"/>
              <p:nvPr/>
            </p:nvSpPr>
            <p:spPr>
              <a:xfrm>
                <a:off x="214843" y="2231604"/>
                <a:ext cx="49853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914400"/>
                <a:r>
                  <a:rPr lang="en-US" sz="2000" i="1" dirty="0">
                    <a:solidFill>
                      <a:srgbClr val="000000"/>
                    </a:solidFill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user</a:t>
                </a:r>
              </a:p>
            </p:txBody>
          </p:sp>
        </p:grpSp>
        <p:grpSp>
          <p:nvGrpSpPr>
            <p:cNvPr id="98" name="layers"/>
            <p:cNvGrpSpPr/>
            <p:nvPr/>
          </p:nvGrpSpPr>
          <p:grpSpPr>
            <a:xfrm>
              <a:off x="1515428" y="1597451"/>
              <a:ext cx="1291818" cy="3623458"/>
              <a:chOff x="1515428" y="1597451"/>
              <a:chExt cx="1291818" cy="3623458"/>
            </a:xfrm>
          </p:grpSpPr>
          <p:sp>
            <p:nvSpPr>
              <p:cNvPr id="8" name="MAC"/>
              <p:cNvSpPr/>
              <p:nvPr/>
            </p:nvSpPr>
            <p:spPr>
              <a:xfrm>
                <a:off x="1515428" y="4586084"/>
                <a:ext cx="1269649" cy="634825"/>
              </a:xfrm>
              <a:prstGeom prst="rect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 defTabSz="914400"/>
                <a:r>
                  <a:rPr lang="en-US" sz="2400" dirty="0">
                    <a:solidFill>
                      <a:srgbClr val="000000"/>
                    </a:solidFill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MAC</a:t>
                </a:r>
              </a:p>
            </p:txBody>
          </p:sp>
          <p:sp>
            <p:nvSpPr>
              <p:cNvPr id="9" name="NET"/>
              <p:cNvSpPr/>
              <p:nvPr/>
            </p:nvSpPr>
            <p:spPr>
              <a:xfrm>
                <a:off x="1537597" y="3551613"/>
                <a:ext cx="1269649" cy="634825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 defTabSz="914400"/>
                <a:r>
                  <a:rPr lang="en-US" sz="2400" dirty="0">
                    <a:solidFill>
                      <a:srgbClr val="000000"/>
                    </a:solidFill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NET</a:t>
                </a:r>
              </a:p>
            </p:txBody>
          </p:sp>
          <p:sp>
            <p:nvSpPr>
              <p:cNvPr id="10" name="TRANS"/>
              <p:cNvSpPr/>
              <p:nvPr/>
            </p:nvSpPr>
            <p:spPr>
              <a:xfrm>
                <a:off x="1537597" y="2759954"/>
                <a:ext cx="1269649" cy="634825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 defTabSz="914400"/>
                <a:r>
                  <a:rPr lang="en-US" sz="2400" dirty="0">
                    <a:solidFill>
                      <a:srgbClr val="000000"/>
                    </a:solidFill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TRANS</a:t>
                </a:r>
              </a:p>
            </p:txBody>
          </p:sp>
          <p:sp>
            <p:nvSpPr>
              <p:cNvPr id="7" name="Memcached"/>
              <p:cNvSpPr/>
              <p:nvPr/>
            </p:nvSpPr>
            <p:spPr>
              <a:xfrm>
                <a:off x="1537596" y="1597451"/>
                <a:ext cx="1269650" cy="731390"/>
              </a:xfrm>
              <a:prstGeom prst="rect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 defTabSz="914400"/>
                <a:r>
                  <a:rPr lang="en-US" sz="2400" dirty="0">
                    <a:solidFill>
                      <a:srgbClr val="000000"/>
                    </a:solidFill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Mem-</a:t>
                </a:r>
              </a:p>
              <a:p>
                <a:pPr algn="ctr" defTabSz="914400"/>
                <a:r>
                  <a:rPr lang="en-US" sz="2400" dirty="0">
                    <a:solidFill>
                      <a:srgbClr val="000000"/>
                    </a:solidFill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cached</a:t>
                </a:r>
              </a:p>
            </p:txBody>
          </p:sp>
        </p:grpSp>
      </p:grpSp>
      <p:grpSp>
        <p:nvGrpSpPr>
          <p:cNvPr id="14" name="ctrl"/>
          <p:cNvGrpSpPr/>
          <p:nvPr/>
        </p:nvGrpSpPr>
        <p:grpSpPr>
          <a:xfrm>
            <a:off x="3722464" y="1673651"/>
            <a:ext cx="1208985" cy="1179673"/>
            <a:chOff x="3986624" y="1597451"/>
            <a:chExt cx="1208985" cy="1179673"/>
          </a:xfrm>
        </p:grpSpPr>
        <p:cxnSp>
          <p:nvCxnSpPr>
            <p:cNvPr id="36" name="ctrl#2"/>
            <p:cNvCxnSpPr/>
            <p:nvPr/>
          </p:nvCxnSpPr>
          <p:spPr bwMode="auto">
            <a:xfrm flipV="1">
              <a:off x="4951951" y="1954013"/>
              <a:ext cx="0" cy="823111"/>
            </a:xfrm>
            <a:prstGeom prst="straightConnector1">
              <a:avLst/>
            </a:prstGeom>
            <a:ln w="76200">
              <a:solidFill>
                <a:schemeClr val="accent5"/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7" name="ctrl#1"/>
            <p:cNvCxnSpPr/>
            <p:nvPr/>
          </p:nvCxnSpPr>
          <p:spPr bwMode="auto">
            <a:xfrm flipH="1">
              <a:off x="3994543" y="1954013"/>
              <a:ext cx="942563" cy="1"/>
            </a:xfrm>
            <a:prstGeom prst="straightConnector1">
              <a:avLst/>
            </a:prstGeom>
            <a:ln w="76200">
              <a:solidFill>
                <a:schemeClr val="accent5"/>
              </a:solidFill>
              <a:prstDash val="sysDot"/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3" name="control"/>
            <p:cNvSpPr txBox="1"/>
            <p:nvPr/>
          </p:nvSpPr>
          <p:spPr>
            <a:xfrm>
              <a:off x="3986624" y="1597451"/>
              <a:ext cx="12089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i="1" dirty="0" err="1">
                  <a:ln>
                    <a:solidFill>
                      <a:schemeClr val="accent5">
                        <a:lumMod val="60000"/>
                        <a:lumOff val="40000"/>
                      </a:schemeClr>
                    </a:solidFill>
                  </a:ln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control</a:t>
              </a:r>
              <a:r>
                <a:rPr lang="de-DE" i="1" dirty="0">
                  <a:ln>
                    <a:solidFill>
                      <a:schemeClr val="accent5">
                        <a:lumMod val="60000"/>
                        <a:lumOff val="40000"/>
                      </a:schemeClr>
                    </a:solidFill>
                  </a:ln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plane</a:t>
              </a:r>
              <a:endParaRPr lang="en-US" i="1" dirty="0">
                <a:ln>
                  <a:solidFill>
                    <a:schemeClr val="accent5">
                      <a:lumMod val="60000"/>
                      <a:lumOff val="40000"/>
                    </a:schemeClr>
                  </a:solidFill>
                </a:ln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</p:grpSp>
      <p:cxnSp>
        <p:nvCxnSpPr>
          <p:cNvPr id="74" name="conn#11"/>
          <p:cNvCxnSpPr/>
          <p:nvPr/>
        </p:nvCxnSpPr>
        <p:spPr bwMode="auto">
          <a:xfrm flipV="1">
            <a:off x="6450746" y="4788278"/>
            <a:ext cx="0" cy="1083809"/>
          </a:xfrm>
          <a:prstGeom prst="straightConnector1">
            <a:avLst/>
          </a:prstGeom>
          <a:ln w="76200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7" name="conn#12"/>
          <p:cNvCxnSpPr/>
          <p:nvPr/>
        </p:nvCxnSpPr>
        <p:spPr bwMode="auto">
          <a:xfrm flipV="1">
            <a:off x="6445885" y="3604488"/>
            <a:ext cx="0" cy="569307"/>
          </a:xfrm>
          <a:prstGeom prst="straightConnector1">
            <a:avLst/>
          </a:prstGeom>
          <a:ln w="76200"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0" name="conn#23"/>
          <p:cNvCxnSpPr/>
          <p:nvPr/>
        </p:nvCxnSpPr>
        <p:spPr bwMode="auto">
          <a:xfrm flipV="1">
            <a:off x="6837066" y="4785220"/>
            <a:ext cx="0" cy="743842"/>
          </a:xfrm>
          <a:prstGeom prst="straightConnector1">
            <a:avLst/>
          </a:prstGeom>
          <a:ln w="76200">
            <a:solidFill>
              <a:srgbClr val="74B619"/>
            </a:solidFill>
            <a:headEnd type="triangl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1" name="conn#22"/>
          <p:cNvCxnSpPr/>
          <p:nvPr/>
        </p:nvCxnSpPr>
        <p:spPr bwMode="auto">
          <a:xfrm flipV="1">
            <a:off x="6832205" y="3497953"/>
            <a:ext cx="0" cy="672783"/>
          </a:xfrm>
          <a:prstGeom prst="straightConnector1">
            <a:avLst/>
          </a:prstGeom>
          <a:ln w="76200">
            <a:solidFill>
              <a:srgbClr val="74B619"/>
            </a:solidFill>
            <a:headEnd type="triangl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83" name="REQ#1"/>
          <p:cNvGrpSpPr/>
          <p:nvPr/>
        </p:nvGrpSpPr>
        <p:grpSpPr>
          <a:xfrm>
            <a:off x="5053240" y="5543757"/>
            <a:ext cx="2334418" cy="688136"/>
            <a:chOff x="4028350" y="5639007"/>
            <a:chExt cx="2334418" cy="688136"/>
          </a:xfrm>
        </p:grpSpPr>
        <p:sp>
          <p:nvSpPr>
            <p:cNvPr id="84" name="requestbox"/>
            <p:cNvSpPr/>
            <p:nvPr/>
          </p:nvSpPr>
          <p:spPr bwMode="auto">
            <a:xfrm>
              <a:off x="4887662" y="5639007"/>
              <a:ext cx="1475106" cy="68813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sz="1600" dirty="0">
                  <a:solidFill>
                    <a:schemeClr val="tx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GET &lt;</a:t>
              </a:r>
              <a:r>
                <a:rPr lang="de-DE" sz="1600" dirty="0" err="1">
                  <a:solidFill>
                    <a:schemeClr val="tx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key</a:t>
              </a:r>
              <a:r>
                <a:rPr lang="de-DE" sz="1600" dirty="0">
                  <a:solidFill>
                    <a:schemeClr val="tx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&gt;</a:t>
              </a:r>
              <a:endParaRPr lang="en-US" sz="16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sz="1600" dirty="0">
                  <a:solidFill>
                    <a:schemeClr val="tx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END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4028350" y="5641999"/>
              <a:ext cx="851516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r"/>
              <a:r>
                <a:rPr lang="de-DE" b="1" dirty="0">
                  <a:solidFill>
                    <a:srgbClr val="595959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Request</a:t>
              </a:r>
              <a:endParaRPr lang="en-US" b="1" dirty="0">
                <a:solidFill>
                  <a:srgbClr val="595959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</p:grpSp>
      <p:grpSp>
        <p:nvGrpSpPr>
          <p:cNvPr id="87" name="RES#1"/>
          <p:cNvGrpSpPr/>
          <p:nvPr/>
        </p:nvGrpSpPr>
        <p:grpSpPr>
          <a:xfrm>
            <a:off x="5899101" y="2700713"/>
            <a:ext cx="2162325" cy="903775"/>
            <a:chOff x="5035501" y="876857"/>
            <a:chExt cx="2162325" cy="903775"/>
          </a:xfrm>
        </p:grpSpPr>
        <p:sp>
          <p:nvSpPr>
            <p:cNvPr id="88" name="responsebox"/>
            <p:cNvSpPr/>
            <p:nvPr/>
          </p:nvSpPr>
          <p:spPr bwMode="auto">
            <a:xfrm>
              <a:off x="5035501" y="876857"/>
              <a:ext cx="1475106" cy="903775"/>
            </a:xfrm>
            <a:prstGeom prst="rect">
              <a:avLst/>
            </a:prstGeom>
            <a:solidFill>
              <a:srgbClr val="9FF726"/>
            </a:solidFill>
            <a:ln>
              <a:solidFill>
                <a:srgbClr val="74B619"/>
              </a:solidFill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sz="1600" dirty="0">
                  <a:solidFill>
                    <a:schemeClr val="tx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VALUE &lt;</a:t>
              </a:r>
              <a:r>
                <a:rPr lang="de-DE" sz="1600" dirty="0" err="1">
                  <a:solidFill>
                    <a:schemeClr val="tx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key</a:t>
              </a:r>
              <a:r>
                <a:rPr lang="de-DE" sz="1600" dirty="0">
                  <a:solidFill>
                    <a:schemeClr val="tx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&gt;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sz="1600" dirty="0">
                  <a:solidFill>
                    <a:schemeClr val="tx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&lt;</a:t>
              </a:r>
              <a:r>
                <a:rPr lang="de-DE" sz="1600" dirty="0" err="1">
                  <a:solidFill>
                    <a:schemeClr val="tx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value</a:t>
              </a:r>
              <a:r>
                <a:rPr lang="de-DE" sz="1600" dirty="0">
                  <a:solidFill>
                    <a:schemeClr val="tx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&gt;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sz="1600" dirty="0">
                  <a:solidFill>
                    <a:schemeClr val="tx1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END</a:t>
              </a: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6505008" y="876857"/>
              <a:ext cx="692818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l"/>
              <a:r>
                <a:rPr lang="de-DE" b="1" dirty="0" err="1">
                  <a:solidFill>
                    <a:srgbClr val="74B619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Result</a:t>
              </a:r>
              <a:endParaRPr lang="en-US" b="1" dirty="0">
                <a:solidFill>
                  <a:srgbClr val="74B619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</p:grpSp>
      <p:sp>
        <p:nvSpPr>
          <p:cNvPr id="43" name="engine_create"/>
          <p:cNvSpPr/>
          <p:nvPr/>
        </p:nvSpPr>
        <p:spPr bwMode="auto">
          <a:xfrm>
            <a:off x="5392043" y="2892966"/>
            <a:ext cx="436880" cy="481339"/>
          </a:xfrm>
          <a:prstGeom prst="rightArrow">
            <a:avLst/>
          </a:prstGeom>
          <a:solidFill>
            <a:srgbClr val="EAEAE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pSp>
        <p:nvGrpSpPr>
          <p:cNvPr id="100" name="ctx-sw#low"/>
          <p:cNvGrpSpPr/>
          <p:nvPr/>
        </p:nvGrpSpPr>
        <p:grpSpPr>
          <a:xfrm>
            <a:off x="6306350" y="4183196"/>
            <a:ext cx="662021" cy="592032"/>
            <a:chOff x="1658131" y="1326272"/>
            <a:chExt cx="662021" cy="592032"/>
          </a:xfrm>
          <a:solidFill>
            <a:schemeClr val="bg1">
              <a:lumMod val="75000"/>
            </a:schemeClr>
          </a:solidFill>
        </p:grpSpPr>
        <p:grpSp>
          <p:nvGrpSpPr>
            <p:cNvPr id="101" name="Group 100"/>
            <p:cNvGrpSpPr/>
            <p:nvPr/>
          </p:nvGrpSpPr>
          <p:grpSpPr>
            <a:xfrm>
              <a:off x="1845309" y="1423353"/>
              <a:ext cx="307341" cy="361551"/>
              <a:chOff x="1845309" y="1423353"/>
              <a:chExt cx="446406" cy="525145"/>
            </a:xfrm>
            <a:grpFill/>
          </p:grpSpPr>
          <p:grpSp>
            <p:nvGrpSpPr>
              <p:cNvPr id="104" name="Group 103"/>
              <p:cNvGrpSpPr/>
              <p:nvPr/>
            </p:nvGrpSpPr>
            <p:grpSpPr>
              <a:xfrm>
                <a:off x="1915795" y="1423353"/>
                <a:ext cx="375920" cy="477520"/>
                <a:chOff x="1915795" y="1423353"/>
                <a:chExt cx="375920" cy="477520"/>
              </a:xfrm>
              <a:grpFill/>
            </p:grpSpPr>
            <p:sp>
              <p:nvSpPr>
                <p:cNvPr id="115" name="Snip Single Corner Rectangle 114"/>
                <p:cNvSpPr/>
                <p:nvPr/>
              </p:nvSpPr>
              <p:spPr bwMode="auto">
                <a:xfrm>
                  <a:off x="1915795" y="1423353"/>
                  <a:ext cx="375920" cy="477520"/>
                </a:xfrm>
                <a:prstGeom prst="snip1Rect">
                  <a:avLst>
                    <a:gd name="adj" fmla="val 33137"/>
                  </a:avLst>
                </a:prstGeom>
                <a:grp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endParaRPr>
                </a:p>
              </p:txBody>
            </p:sp>
            <p:cxnSp>
              <p:nvCxnSpPr>
                <p:cNvPr id="116" name="Straight Connector 115"/>
                <p:cNvCxnSpPr/>
                <p:nvPr/>
              </p:nvCxnSpPr>
              <p:spPr bwMode="auto">
                <a:xfrm>
                  <a:off x="1975167" y="1595437"/>
                  <a:ext cx="228600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17" name="Straight Connector 116"/>
                <p:cNvCxnSpPr/>
                <p:nvPr/>
              </p:nvCxnSpPr>
              <p:spPr bwMode="auto">
                <a:xfrm>
                  <a:off x="1975167" y="1671638"/>
                  <a:ext cx="228600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23" name="Straight Connector 122"/>
                <p:cNvCxnSpPr/>
                <p:nvPr/>
              </p:nvCxnSpPr>
              <p:spPr bwMode="auto">
                <a:xfrm>
                  <a:off x="1975167" y="1747839"/>
                  <a:ext cx="228600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07" name="Group 106"/>
              <p:cNvGrpSpPr/>
              <p:nvPr/>
            </p:nvGrpSpPr>
            <p:grpSpPr>
              <a:xfrm>
                <a:off x="1845309" y="1470978"/>
                <a:ext cx="375920" cy="477520"/>
                <a:chOff x="1915795" y="1423353"/>
                <a:chExt cx="375920" cy="477520"/>
              </a:xfrm>
              <a:grpFill/>
            </p:grpSpPr>
            <p:sp>
              <p:nvSpPr>
                <p:cNvPr id="109" name="Snip Single Corner Rectangle 108"/>
                <p:cNvSpPr/>
                <p:nvPr/>
              </p:nvSpPr>
              <p:spPr bwMode="auto">
                <a:xfrm>
                  <a:off x="1915795" y="1423353"/>
                  <a:ext cx="375920" cy="477520"/>
                </a:xfrm>
                <a:prstGeom prst="snip1Rect">
                  <a:avLst>
                    <a:gd name="adj" fmla="val 33137"/>
                  </a:avLst>
                </a:prstGeom>
                <a:grp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endParaRPr>
                </a:p>
              </p:txBody>
            </p:sp>
            <p:cxnSp>
              <p:nvCxnSpPr>
                <p:cNvPr id="112" name="Straight Connector 111"/>
                <p:cNvCxnSpPr/>
                <p:nvPr/>
              </p:nvCxnSpPr>
              <p:spPr bwMode="auto">
                <a:xfrm>
                  <a:off x="1975167" y="1595437"/>
                  <a:ext cx="228600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13" name="Straight Connector 112"/>
                <p:cNvCxnSpPr/>
                <p:nvPr/>
              </p:nvCxnSpPr>
              <p:spPr bwMode="auto">
                <a:xfrm>
                  <a:off x="1975167" y="1671638"/>
                  <a:ext cx="228600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14" name="Straight Connector 113"/>
                <p:cNvCxnSpPr/>
                <p:nvPr/>
              </p:nvCxnSpPr>
              <p:spPr bwMode="auto">
                <a:xfrm>
                  <a:off x="1975167" y="1747839"/>
                  <a:ext cx="228600" cy="0"/>
                </a:xfrm>
                <a:prstGeom prst="line">
                  <a:avLst/>
                </a:prstGeom>
                <a:grpFill/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sp>
          <p:nvSpPr>
            <p:cNvPr id="102" name="Curved Up Arrow 101"/>
            <p:cNvSpPr/>
            <p:nvPr/>
          </p:nvSpPr>
          <p:spPr bwMode="auto">
            <a:xfrm rot="10800000">
              <a:off x="1658131" y="1326272"/>
              <a:ext cx="613493" cy="247127"/>
            </a:xfrm>
            <a:prstGeom prst="curvedUpArrow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03" name="Curved Up Arrow 102"/>
            <p:cNvSpPr/>
            <p:nvPr/>
          </p:nvSpPr>
          <p:spPr bwMode="auto">
            <a:xfrm>
              <a:off x="1706659" y="1671177"/>
              <a:ext cx="613493" cy="247127"/>
            </a:xfrm>
            <a:prstGeom prst="curvedUpArrow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</p:grpSp>
      <p:grpSp>
        <p:nvGrpSpPr>
          <p:cNvPr id="69" name="sleep"/>
          <p:cNvGrpSpPr/>
          <p:nvPr/>
        </p:nvGrpSpPr>
        <p:grpSpPr>
          <a:xfrm>
            <a:off x="288989" y="955140"/>
            <a:ext cx="1796296" cy="993354"/>
            <a:chOff x="288989" y="878940"/>
            <a:chExt cx="1796296" cy="993354"/>
          </a:xfrm>
        </p:grpSpPr>
        <p:sp>
          <p:nvSpPr>
            <p:cNvPr id="45" name="sleep-cloud"/>
            <p:cNvSpPr/>
            <p:nvPr/>
          </p:nvSpPr>
          <p:spPr bwMode="auto">
            <a:xfrm>
              <a:off x="288989" y="878940"/>
              <a:ext cx="1796296" cy="993354"/>
            </a:xfrm>
            <a:prstGeom prst="cloudCallout">
              <a:avLst>
                <a:gd name="adj1" fmla="val 73023"/>
                <a:gd name="adj2" fmla="val 35651"/>
              </a:avLst>
            </a:prstGeom>
            <a:solidFill>
              <a:srgbClr val="EAEAE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46" name="z#1"/>
            <p:cNvSpPr txBox="1"/>
            <p:nvPr/>
          </p:nvSpPr>
          <p:spPr>
            <a:xfrm>
              <a:off x="842906" y="1258767"/>
              <a:ext cx="2792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b="1" dirty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Z</a:t>
              </a:r>
              <a:endParaRPr lang="en-US" sz="12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24" name="z#2"/>
            <p:cNvSpPr txBox="1"/>
            <p:nvPr/>
          </p:nvSpPr>
          <p:spPr>
            <a:xfrm>
              <a:off x="967300" y="1196546"/>
              <a:ext cx="2936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Z</a:t>
              </a:r>
              <a:endParaRPr lang="en-US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25" name="z#3"/>
            <p:cNvSpPr txBox="1"/>
            <p:nvPr/>
          </p:nvSpPr>
          <p:spPr>
            <a:xfrm>
              <a:off x="1098105" y="1128337"/>
              <a:ext cx="325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800" b="1" dirty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Z</a:t>
              </a:r>
              <a:endParaRPr lang="en-US" sz="18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</p:grpSp>
      <p:sp>
        <p:nvSpPr>
          <p:cNvPr id="126" name="ctx sw copy text#1"/>
          <p:cNvSpPr txBox="1"/>
          <p:nvPr/>
        </p:nvSpPr>
        <p:spPr>
          <a:xfrm>
            <a:off x="5444415" y="4217456"/>
            <a:ext cx="8835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dirty="0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CTX SW</a:t>
            </a:r>
          </a:p>
          <a:p>
            <a:pPr algn="r"/>
            <a:r>
              <a:rPr lang="de-DE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Copy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pSp>
        <p:nvGrpSpPr>
          <p:cNvPr id="127" name="gluebirne"/>
          <p:cNvGrpSpPr/>
          <p:nvPr/>
        </p:nvGrpSpPr>
        <p:grpSpPr>
          <a:xfrm>
            <a:off x="4879871" y="2357067"/>
            <a:ext cx="690563" cy="746125"/>
            <a:chOff x="2790825" y="1419225"/>
            <a:chExt cx="690563" cy="746125"/>
          </a:xfrm>
        </p:grpSpPr>
        <p:sp>
          <p:nvSpPr>
            <p:cNvPr id="128" name="Oval 127"/>
            <p:cNvSpPr/>
            <p:nvPr/>
          </p:nvSpPr>
          <p:spPr bwMode="auto">
            <a:xfrm>
              <a:off x="2942590" y="1609090"/>
              <a:ext cx="375920" cy="375920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31" name="Rectangle 130"/>
            <p:cNvSpPr/>
            <p:nvPr/>
          </p:nvSpPr>
          <p:spPr bwMode="auto">
            <a:xfrm>
              <a:off x="2997199" y="1955800"/>
              <a:ext cx="263525" cy="92075"/>
            </a:xfrm>
            <a:prstGeom prst="rect">
              <a:avLst/>
            </a:prstGeom>
            <a:solidFill>
              <a:srgbClr val="CDCD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32" name="Rectangle 131"/>
            <p:cNvSpPr/>
            <p:nvPr/>
          </p:nvSpPr>
          <p:spPr bwMode="auto">
            <a:xfrm>
              <a:off x="3031329" y="2047875"/>
              <a:ext cx="195264" cy="117475"/>
            </a:xfrm>
            <a:prstGeom prst="rect">
              <a:avLst/>
            </a:prstGeom>
            <a:solidFill>
              <a:srgbClr val="CDCD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cxnSp>
          <p:nvCxnSpPr>
            <p:cNvPr id="134" name="Straight Connector 133"/>
            <p:cNvCxnSpPr/>
            <p:nvPr/>
          </p:nvCxnSpPr>
          <p:spPr bwMode="auto">
            <a:xfrm>
              <a:off x="3365500" y="1797050"/>
              <a:ext cx="115888" cy="0"/>
            </a:xfrm>
            <a:prstGeom prst="line">
              <a:avLst/>
            </a:prstGeom>
            <a:solidFill>
              <a:srgbClr val="EAEAE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5" name="Straight Connector 134"/>
            <p:cNvCxnSpPr/>
            <p:nvPr/>
          </p:nvCxnSpPr>
          <p:spPr bwMode="auto">
            <a:xfrm>
              <a:off x="2790825" y="1797050"/>
              <a:ext cx="98425" cy="0"/>
            </a:xfrm>
            <a:prstGeom prst="line">
              <a:avLst/>
            </a:prstGeom>
            <a:solidFill>
              <a:srgbClr val="EAEAE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6" name="Straight Connector 135"/>
            <p:cNvCxnSpPr/>
            <p:nvPr/>
          </p:nvCxnSpPr>
          <p:spPr bwMode="auto">
            <a:xfrm>
              <a:off x="3133725" y="1419225"/>
              <a:ext cx="0" cy="121920"/>
            </a:xfrm>
            <a:prstGeom prst="line">
              <a:avLst/>
            </a:prstGeom>
            <a:solidFill>
              <a:srgbClr val="EAEAE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8" name="Straight Connector 137"/>
            <p:cNvCxnSpPr/>
            <p:nvPr/>
          </p:nvCxnSpPr>
          <p:spPr bwMode="auto">
            <a:xfrm flipV="1">
              <a:off x="3321402" y="1541145"/>
              <a:ext cx="102042" cy="67946"/>
            </a:xfrm>
            <a:prstGeom prst="line">
              <a:avLst/>
            </a:prstGeom>
            <a:solidFill>
              <a:srgbClr val="EAEAE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9" name="Straight Connector 138"/>
            <p:cNvCxnSpPr/>
            <p:nvPr/>
          </p:nvCxnSpPr>
          <p:spPr bwMode="auto">
            <a:xfrm flipH="1" flipV="1">
              <a:off x="2862563" y="1541145"/>
              <a:ext cx="83486" cy="67946"/>
            </a:xfrm>
            <a:prstGeom prst="line">
              <a:avLst/>
            </a:prstGeom>
            <a:solidFill>
              <a:srgbClr val="EAEAE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1896157994"/>
      </p:ext>
    </p:extLst>
  </p:cSld>
  <p:clrMapOvr>
    <a:masterClrMapping/>
  </p:clrMapOvr>
  <p:transition advTm="6127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1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941866" y="1060360"/>
            <a:ext cx="3812262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70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Wingdings"/>
              </a:rPr>
              <a:t>4 (</a:t>
            </a:r>
            <a:r>
              <a:rPr lang="en-US" sz="1700" b="1" dirty="0" err="1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Wingdings"/>
              </a:rPr>
              <a:t>Memcached</a:t>
            </a:r>
            <a:r>
              <a:rPr lang="en-US" sz="170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Wingdings"/>
              </a:rPr>
              <a:t>) or 1 (</a:t>
            </a:r>
            <a:r>
              <a:rPr lang="en-US" sz="1700" b="1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Wingdings"/>
              </a:rPr>
              <a:t>MySQL</a:t>
            </a:r>
            <a:r>
              <a:rPr lang="en-US" sz="170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Wingdings"/>
              </a:rPr>
              <a:t>) clients</a:t>
            </a:r>
            <a:endParaRPr lang="en-US" dirty="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2988" y="3832312"/>
            <a:ext cx="2335689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700" dirty="0">
                <a:solidFill>
                  <a:srgbClr val="0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Wingdings"/>
              </a:rPr>
              <a:t>Server + Santa Kernel</a:t>
            </a:r>
            <a:endParaRPr lang="en-US" dirty="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8" name="Picture 7" descr="osa_desktop.png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8029" y="1474270"/>
            <a:ext cx="532337" cy="540000"/>
          </a:xfrm>
          <a:prstGeom prst="rect">
            <a:avLst/>
          </a:prstGeom>
        </p:spPr>
      </p:pic>
      <p:pic>
        <p:nvPicPr>
          <p:cNvPr id="9" name="Picture 8" descr="osa_desktop.png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021" y="1474270"/>
            <a:ext cx="532337" cy="540000"/>
          </a:xfrm>
          <a:prstGeom prst="rect">
            <a:avLst/>
          </a:prstGeom>
        </p:spPr>
      </p:pic>
      <p:pic>
        <p:nvPicPr>
          <p:cNvPr id="10" name="Picture 9" descr="osa_desktop.png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1693" y="1474270"/>
            <a:ext cx="532337" cy="540000"/>
          </a:xfrm>
          <a:prstGeom prst="rect">
            <a:avLst/>
          </a:prstGeom>
        </p:spPr>
      </p:pic>
      <p:pic>
        <p:nvPicPr>
          <p:cNvPr id="11" name="Picture 10" descr="osa_desktop.png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5357" y="1474270"/>
            <a:ext cx="532337" cy="540000"/>
          </a:xfrm>
          <a:prstGeom prst="rect">
            <a:avLst/>
          </a:prstGeom>
        </p:spPr>
      </p:pic>
      <p:pic>
        <p:nvPicPr>
          <p:cNvPr id="12" name="Picture 11" descr="osa_hub.png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8296" y="2520892"/>
            <a:ext cx="720000" cy="720000"/>
          </a:xfrm>
          <a:prstGeom prst="rect">
            <a:avLst/>
          </a:prstGeom>
        </p:spPr>
      </p:pic>
      <p:pic>
        <p:nvPicPr>
          <p:cNvPr id="13" name="Picture 12" descr="osa_server.png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138" y="3646289"/>
            <a:ext cx="519869" cy="756000"/>
          </a:xfrm>
          <a:prstGeom prst="rect">
            <a:avLst/>
          </a:prstGeom>
        </p:spPr>
      </p:pic>
      <p:cxnSp>
        <p:nvCxnSpPr>
          <p:cNvPr id="15" name="Straight Arrow Connector 14"/>
          <p:cNvCxnSpPr/>
          <p:nvPr/>
        </p:nvCxnSpPr>
        <p:spPr>
          <a:xfrm flipH="1">
            <a:off x="3963344" y="2031633"/>
            <a:ext cx="358158" cy="663551"/>
          </a:xfrm>
          <a:prstGeom prst="straightConnector1">
            <a:avLst/>
          </a:prstGeom>
          <a:ln w="38100">
            <a:headEnd type="triangle" w="lg" len="med"/>
            <a:tailEnd type="triangle" w="lg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4188288" y="2042822"/>
            <a:ext cx="950034" cy="713285"/>
          </a:xfrm>
          <a:prstGeom prst="straightConnector1">
            <a:avLst/>
          </a:prstGeom>
          <a:ln w="38100">
            <a:headEnd type="triangle" w="lg" len="med"/>
            <a:tailEnd type="triangle" w="lg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353625" y="2042822"/>
            <a:ext cx="431638" cy="652362"/>
          </a:xfrm>
          <a:prstGeom prst="straightConnector1">
            <a:avLst/>
          </a:prstGeom>
          <a:ln w="38100">
            <a:headEnd type="triangle" w="lg" len="med"/>
            <a:tailEnd type="triangle" w="lg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542400" y="2031633"/>
            <a:ext cx="1008546" cy="724474"/>
          </a:xfrm>
          <a:prstGeom prst="straightConnector1">
            <a:avLst/>
          </a:prstGeom>
          <a:ln w="38100">
            <a:headEnd type="triangle" w="lg" len="med"/>
            <a:tailEnd type="triangle" w="lg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889850" y="3110106"/>
            <a:ext cx="0" cy="497256"/>
          </a:xfrm>
          <a:prstGeom prst="straightConnector1">
            <a:avLst/>
          </a:prstGeom>
          <a:ln w="38100">
            <a:headEnd type="triangle" w="lg" len="med"/>
            <a:tailEnd type="triangle" w="lg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24" idx="1"/>
          </p:cNvCxnSpPr>
          <p:nvPr/>
        </p:nvCxnSpPr>
        <p:spPr bwMode="auto">
          <a:xfrm flipH="1" flipV="1">
            <a:off x="5821151" y="1774656"/>
            <a:ext cx="451768" cy="768"/>
          </a:xfrm>
          <a:prstGeom prst="straightConnector1">
            <a:avLst/>
          </a:prstGeom>
          <a:solidFill>
            <a:srgbClr val="EAEAEA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6272919" y="1467647"/>
            <a:ext cx="257314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7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Uniform </a:t>
            </a:r>
            <a:r>
              <a:rPr lang="de-DE" sz="17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workload</a:t>
            </a:r>
            <a:endParaRPr lang="en-US" sz="17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17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n-US" sz="17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memaslap</a:t>
            </a:r>
            <a:r>
              <a:rPr lang="en-US" sz="17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&amp; </a:t>
            </a:r>
            <a:r>
              <a:rPr lang="en-US" sz="17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mysqlslap</a:t>
            </a:r>
            <a:r>
              <a:rPr lang="en-US" sz="17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</a:p>
        </p:txBody>
      </p:sp>
      <p:sp>
        <p:nvSpPr>
          <p:cNvPr id="28" name="Title 3"/>
          <p:cNvSpPr>
            <a:spLocks noGrp="1"/>
          </p:cNvSpPr>
          <p:nvPr>
            <p:ph type="title"/>
          </p:nvPr>
        </p:nvSpPr>
        <p:spPr>
          <a:xfrm>
            <a:off x="166688" y="103188"/>
            <a:ext cx="8756650" cy="457200"/>
          </a:xfrm>
        </p:spPr>
        <p:txBody>
          <a:bodyPr/>
          <a:lstStyle/>
          <a:p>
            <a:r>
              <a:rPr lang="en-US" dirty="0"/>
              <a:t>Preliminary Tests</a:t>
            </a:r>
          </a:p>
        </p:txBody>
      </p:sp>
      <p:sp>
        <p:nvSpPr>
          <p:cNvPr id="21" name="Content Placeholder 4"/>
          <p:cNvSpPr>
            <a:spLocks noGrp="1"/>
          </p:cNvSpPr>
          <p:nvPr>
            <p:ph sz="quarter" idx="10"/>
          </p:nvPr>
        </p:nvSpPr>
        <p:spPr>
          <a:xfrm>
            <a:off x="245906" y="4536602"/>
            <a:ext cx="8756062" cy="1501613"/>
          </a:xfrm>
        </p:spPr>
        <p:txBody>
          <a:bodyPr/>
          <a:lstStyle/>
          <a:p>
            <a:r>
              <a:rPr lang="de-DE" dirty="0">
                <a:ea typeface="Arial Unicode MS" panose="020B0604020202020204" pitchFamily="34" charset="-128"/>
              </a:rPr>
              <a:t>10 </a:t>
            </a:r>
            <a:r>
              <a:rPr lang="de-DE" dirty="0" err="1">
                <a:ea typeface="Arial Unicode MS" panose="020B0604020202020204" pitchFamily="34" charset="-128"/>
              </a:rPr>
              <a:t>Gbps</a:t>
            </a:r>
            <a:r>
              <a:rPr lang="de-DE" dirty="0">
                <a:ea typeface="Arial Unicode MS" panose="020B0604020202020204" pitchFamily="34" charset="-128"/>
              </a:rPr>
              <a:t> links</a:t>
            </a:r>
          </a:p>
          <a:p>
            <a:r>
              <a:rPr lang="de-DE" dirty="0" err="1">
                <a:ea typeface="Arial Unicode MS" panose="020B0604020202020204" pitchFamily="34" charset="-128"/>
              </a:rPr>
              <a:t>Modified</a:t>
            </a:r>
            <a:r>
              <a:rPr lang="de-DE" dirty="0">
                <a:ea typeface="Arial Unicode MS" panose="020B0604020202020204" pitchFamily="34" charset="-128"/>
              </a:rPr>
              <a:t> </a:t>
            </a:r>
            <a:r>
              <a:rPr lang="de-DE" dirty="0" err="1">
                <a:ea typeface="Arial Unicode MS" panose="020B0604020202020204" pitchFamily="34" charset="-128"/>
              </a:rPr>
              <a:t>Applications</a:t>
            </a:r>
            <a:r>
              <a:rPr lang="de-DE" dirty="0">
                <a:ea typeface="Arial Unicode MS" panose="020B0604020202020204" pitchFamily="34" charset="-128"/>
              </a:rPr>
              <a:t> </a:t>
            </a:r>
            <a:r>
              <a:rPr lang="de-DE" dirty="0" err="1">
                <a:ea typeface="Arial Unicode MS" panose="020B0604020202020204" pitchFamily="34" charset="-128"/>
              </a:rPr>
              <a:t>using</a:t>
            </a:r>
            <a:r>
              <a:rPr lang="de-DE" dirty="0">
                <a:ea typeface="Arial Unicode MS" panose="020B0604020202020204" pitchFamily="34" charset="-128"/>
              </a:rPr>
              <a:t> Santa </a:t>
            </a:r>
            <a:r>
              <a:rPr lang="de-DE" dirty="0" err="1">
                <a:ea typeface="Arial Unicode MS" panose="020B0604020202020204" pitchFamily="34" charset="-128"/>
              </a:rPr>
              <a:t>kernel</a:t>
            </a:r>
            <a:r>
              <a:rPr lang="de-DE" dirty="0">
                <a:ea typeface="Arial Unicode MS" panose="020B0604020202020204" pitchFamily="34" charset="-128"/>
              </a:rPr>
              <a:t> API</a:t>
            </a:r>
          </a:p>
          <a:p>
            <a:pPr lvl="1"/>
            <a:r>
              <a:rPr lang="de-DE" b="1" dirty="0">
                <a:ea typeface="Arial Unicode MS" panose="020B0604020202020204" pitchFamily="34" charset="-128"/>
              </a:rPr>
              <a:t>UDP</a:t>
            </a:r>
            <a:r>
              <a:rPr lang="de-DE" dirty="0">
                <a:ea typeface="Arial Unicode MS" panose="020B0604020202020204" pitchFamily="34" charset="-128"/>
              </a:rPr>
              <a:t> Transport: </a:t>
            </a:r>
            <a:r>
              <a:rPr lang="de-DE" dirty="0" err="1">
                <a:ea typeface="Arial Unicode MS" panose="020B0604020202020204" pitchFamily="34" charset="-128"/>
              </a:rPr>
              <a:t>Memcached</a:t>
            </a:r>
            <a:endParaRPr lang="de-DE" dirty="0">
              <a:ea typeface="Arial Unicode MS" panose="020B0604020202020204" pitchFamily="34" charset="-128"/>
            </a:endParaRPr>
          </a:p>
          <a:p>
            <a:pPr lvl="1"/>
            <a:r>
              <a:rPr lang="de-DE" b="1" dirty="0">
                <a:ea typeface="Arial Unicode MS" panose="020B0604020202020204" pitchFamily="34" charset="-128"/>
              </a:rPr>
              <a:t>TCP</a:t>
            </a:r>
            <a:r>
              <a:rPr lang="de-DE" dirty="0">
                <a:ea typeface="Arial Unicode MS" panose="020B0604020202020204" pitchFamily="34" charset="-128"/>
              </a:rPr>
              <a:t> Transport: MySQL</a:t>
            </a:r>
          </a:p>
          <a:p>
            <a:pPr marL="0" indent="0">
              <a:buNone/>
            </a:pPr>
            <a:endParaRPr lang="de-DE" dirty="0">
              <a:ea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9870210"/>
      </p:ext>
    </p:extLst>
  </p:cSld>
  <p:clrMapOvr>
    <a:masterClrMapping/>
  </p:clrMapOvr>
  <p:transition advTm="23673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in title"/>
          <p:cNvSpPr>
            <a:spLocks noGrp="1"/>
          </p:cNvSpPr>
          <p:nvPr>
            <p:ph type="title"/>
          </p:nvPr>
        </p:nvSpPr>
        <p:spPr>
          <a:xfrm>
            <a:off x="166688" y="103188"/>
            <a:ext cx="8756650" cy="457200"/>
          </a:xfrm>
        </p:spPr>
        <p:txBody>
          <a:bodyPr/>
          <a:lstStyle/>
          <a:p>
            <a:r>
              <a:rPr lang="en-US" dirty="0"/>
              <a:t>UDP Transport: </a:t>
            </a:r>
            <a:r>
              <a:rPr lang="en-US" dirty="0" err="1"/>
              <a:t>Memcached</a:t>
            </a:r>
            <a:r>
              <a:rPr lang="en-US" dirty="0"/>
              <a:t> Results</a:t>
            </a:r>
          </a:p>
        </p:txBody>
      </p:sp>
      <p:pic>
        <p:nvPicPr>
          <p:cNvPr id="2" name="graph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150" y="1111087"/>
            <a:ext cx="9144000" cy="3245175"/>
          </a:xfrm>
          <a:prstGeom prst="rect">
            <a:avLst/>
          </a:prstGeom>
        </p:spPr>
      </p:pic>
      <p:sp>
        <p:nvSpPr>
          <p:cNvPr id="20" name="t"/>
          <p:cNvSpPr>
            <a:spLocks noGrp="1"/>
          </p:cNvSpPr>
          <p:nvPr>
            <p:ph sz="quarter" idx="10"/>
          </p:nvPr>
        </p:nvSpPr>
        <p:spPr>
          <a:xfrm>
            <a:off x="188756" y="4536602"/>
            <a:ext cx="8756062" cy="1501613"/>
          </a:xfrm>
        </p:spPr>
        <p:txBody>
          <a:bodyPr/>
          <a:lstStyle/>
          <a:p>
            <a:r>
              <a:rPr lang="de-DE" dirty="0" err="1"/>
              <a:t>Motivated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real-</a:t>
            </a:r>
            <a:r>
              <a:rPr lang="de-DE" dirty="0" err="1"/>
              <a:t>world</a:t>
            </a:r>
            <a:r>
              <a:rPr lang="de-DE" dirty="0"/>
              <a:t>: </a:t>
            </a:r>
            <a:r>
              <a:rPr lang="de-DE" dirty="0" err="1"/>
              <a:t>very</a:t>
            </a:r>
            <a:r>
              <a:rPr lang="de-DE" dirty="0"/>
              <a:t> </a:t>
            </a:r>
            <a:r>
              <a:rPr lang="de-DE" dirty="0" err="1"/>
              <a:t>small</a:t>
            </a:r>
            <a:r>
              <a:rPr lang="de-DE" dirty="0"/>
              <a:t> </a:t>
            </a:r>
            <a:r>
              <a:rPr lang="de-DE" dirty="0" err="1"/>
              <a:t>values</a:t>
            </a:r>
            <a:endParaRPr lang="de-DE" dirty="0"/>
          </a:p>
          <a:p>
            <a:r>
              <a:rPr lang="en-US" dirty="0"/>
              <a:t>Santa reduces latency, increases throughput</a:t>
            </a:r>
          </a:p>
          <a:p>
            <a:r>
              <a:rPr lang="en-US" dirty="0"/>
              <a:t>Leveling equally @ line rate (1 KB payload)</a:t>
            </a:r>
          </a:p>
        </p:txBody>
      </p:sp>
      <p:grpSp>
        <p:nvGrpSpPr>
          <p:cNvPr id="8" name="small_payload"/>
          <p:cNvGrpSpPr/>
          <p:nvPr/>
        </p:nvGrpSpPr>
        <p:grpSpPr>
          <a:xfrm>
            <a:off x="188756" y="1228724"/>
            <a:ext cx="6673054" cy="4233085"/>
            <a:chOff x="245906" y="1228724"/>
            <a:chExt cx="6673054" cy="4233085"/>
          </a:xfrm>
        </p:grpSpPr>
        <p:sp>
          <p:nvSpPr>
            <p:cNvPr id="27" name="t2"/>
            <p:cNvSpPr txBox="1">
              <a:spLocks/>
            </p:cNvSpPr>
            <p:nvPr/>
          </p:nvSpPr>
          <p:spPr bwMode="auto">
            <a:xfrm>
              <a:off x="245906" y="5010796"/>
              <a:ext cx="6673054" cy="451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4290"/>
                </a:buClr>
                <a:buFont typeface="Wingdings 2" pitchFamily="-106" charset="2"/>
                <a:buChar char=""/>
                <a:defRPr sz="2400" b="1">
                  <a:solidFill>
                    <a:srgbClr val="004290"/>
                  </a:solidFill>
                  <a:latin typeface="Arial Unicode MS" pitchFamily="34" charset="-128"/>
                  <a:ea typeface="Arial Unicode MS" pitchFamily="-108" charset="0"/>
                  <a:cs typeface="Arial Unicode MS" pitchFamily="34" charset="-128"/>
                </a:defRPr>
              </a:lvl1pPr>
              <a:lvl2pPr marL="742950" indent="-285750" algn="l" rtl="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4290"/>
                </a:buClr>
                <a:buFont typeface="Wingdings 3" pitchFamily="-106" charset="2"/>
                <a:buChar char=""/>
                <a:defRPr sz="2000">
                  <a:solidFill>
                    <a:schemeClr val="tx1"/>
                  </a:solidFill>
                  <a:latin typeface="Arial Unicode MS" pitchFamily="34" charset="-128"/>
                  <a:ea typeface="Arial Unicode MS" pitchFamily="-108" charset="0"/>
                  <a:cs typeface="Arial Unicode MS" pitchFamily="34" charset="-128"/>
                </a:defRPr>
              </a:lvl2pPr>
              <a:lvl3pPr marL="1143000" indent="-228600" algn="l" rtl="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4290"/>
                </a:buClr>
                <a:buFont typeface="Wingdings 2" pitchFamily="-106" charset="2"/>
                <a:buChar char="¾"/>
                <a:defRPr>
                  <a:solidFill>
                    <a:schemeClr val="tx1"/>
                  </a:solidFill>
                  <a:latin typeface="Arial Unicode MS" pitchFamily="34" charset="-128"/>
                  <a:ea typeface="Arial Unicode MS" pitchFamily="-108" charset="0"/>
                  <a:cs typeface="Arial Unicode MS" pitchFamily="34" charset="-128"/>
                </a:defRPr>
              </a:lvl3pPr>
              <a:lvl4pPr marL="1562100" indent="-228600" algn="l" rtl="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4290"/>
                </a:buClr>
                <a:buFont typeface="Wingdings 3" pitchFamily="-106" charset="2"/>
                <a:buChar char="¬"/>
                <a:defRPr>
                  <a:solidFill>
                    <a:schemeClr val="tx1"/>
                  </a:solidFill>
                  <a:latin typeface="Arial Unicode MS" pitchFamily="34" charset="-128"/>
                  <a:ea typeface="Arial Unicode MS" pitchFamily="-108" charset="0"/>
                  <a:cs typeface="Arial Unicode MS" pitchFamily="34" charset="-128"/>
                </a:defRPr>
              </a:lvl4pPr>
              <a:lvl5pPr marL="1981200" indent="-228600" algn="l" rtl="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4290"/>
                </a:buClr>
                <a:buChar char="-"/>
                <a:defRPr>
                  <a:solidFill>
                    <a:schemeClr val="tx1"/>
                  </a:solidFill>
                  <a:latin typeface="Arial Unicode MS" pitchFamily="34" charset="-128"/>
                  <a:ea typeface="Arial Unicode MS" pitchFamily="-108" charset="0"/>
                  <a:cs typeface="Arial Unicode MS" pitchFamily="34" charset="-128"/>
                </a:defRPr>
              </a:lvl5pPr>
              <a:lvl6pPr marL="2438400" indent="-228600" algn="l" rtl="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418F"/>
                </a:buClr>
                <a:buChar char="-"/>
                <a:defRPr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895600" indent="-228600" algn="l" rtl="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418F"/>
                </a:buClr>
                <a:buChar char="-"/>
                <a:defRPr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352800" indent="-228600" algn="l" rtl="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418F"/>
                </a:buClr>
                <a:buChar char="-"/>
                <a:defRPr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10000" indent="-228600" algn="l" rtl="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418F"/>
                </a:buClr>
                <a:buChar char="-"/>
                <a:defRPr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 kern="0" dirty="0">
                  <a:solidFill>
                    <a:schemeClr val="accent2"/>
                  </a:solidFill>
                </a:rPr>
                <a:t>Santa reduces latency, increases throughput</a:t>
              </a:r>
            </a:p>
          </p:txBody>
        </p:sp>
        <p:sp>
          <p:nvSpPr>
            <p:cNvPr id="4" name="latency_small_payload"/>
            <p:cNvSpPr/>
            <p:nvPr/>
          </p:nvSpPr>
          <p:spPr bwMode="auto">
            <a:xfrm>
              <a:off x="342900" y="1752600"/>
              <a:ext cx="1066800" cy="2305049"/>
            </a:xfrm>
            <a:prstGeom prst="roundRect">
              <a:avLst/>
            </a:prstGeom>
            <a:noFill/>
            <a:ln w="76200"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endParaRPr>
            </a:p>
          </p:txBody>
        </p:sp>
        <p:sp>
          <p:nvSpPr>
            <p:cNvPr id="25" name="throughput_small_payload"/>
            <p:cNvSpPr/>
            <p:nvPr/>
          </p:nvSpPr>
          <p:spPr bwMode="auto">
            <a:xfrm>
              <a:off x="5095874" y="1228724"/>
              <a:ext cx="962025" cy="2828925"/>
            </a:xfrm>
            <a:prstGeom prst="roundRect">
              <a:avLst/>
            </a:prstGeom>
            <a:noFill/>
            <a:ln w="76200"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endParaRPr>
            </a:p>
          </p:txBody>
        </p:sp>
      </p:grpSp>
      <p:grpSp>
        <p:nvGrpSpPr>
          <p:cNvPr id="7" name="high_payload"/>
          <p:cNvGrpSpPr/>
          <p:nvPr/>
        </p:nvGrpSpPr>
        <p:grpSpPr>
          <a:xfrm>
            <a:off x="188756" y="1493520"/>
            <a:ext cx="8898093" cy="4443907"/>
            <a:chOff x="245906" y="1493520"/>
            <a:chExt cx="8898093" cy="4443907"/>
          </a:xfrm>
        </p:grpSpPr>
        <p:sp>
          <p:nvSpPr>
            <p:cNvPr id="26" name="t3"/>
            <p:cNvSpPr txBox="1">
              <a:spLocks/>
            </p:cNvSpPr>
            <p:nvPr/>
          </p:nvSpPr>
          <p:spPr bwMode="auto">
            <a:xfrm>
              <a:off x="245906" y="5486414"/>
              <a:ext cx="6459694" cy="451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4290"/>
                </a:buClr>
                <a:buFont typeface="Wingdings 2" pitchFamily="-106" charset="2"/>
                <a:buChar char=""/>
                <a:defRPr sz="2400" b="1">
                  <a:solidFill>
                    <a:srgbClr val="004290"/>
                  </a:solidFill>
                  <a:latin typeface="Arial Unicode MS" pitchFamily="34" charset="-128"/>
                  <a:ea typeface="Arial Unicode MS" pitchFamily="-108" charset="0"/>
                  <a:cs typeface="Arial Unicode MS" pitchFamily="34" charset="-128"/>
                </a:defRPr>
              </a:lvl1pPr>
              <a:lvl2pPr marL="742950" indent="-285750" algn="l" rtl="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4290"/>
                </a:buClr>
                <a:buFont typeface="Wingdings 3" pitchFamily="-106" charset="2"/>
                <a:buChar char=""/>
                <a:defRPr sz="2000">
                  <a:solidFill>
                    <a:schemeClr val="tx1"/>
                  </a:solidFill>
                  <a:latin typeface="Arial Unicode MS" pitchFamily="34" charset="-128"/>
                  <a:ea typeface="Arial Unicode MS" pitchFamily="-108" charset="0"/>
                  <a:cs typeface="Arial Unicode MS" pitchFamily="34" charset="-128"/>
                </a:defRPr>
              </a:lvl2pPr>
              <a:lvl3pPr marL="1143000" indent="-228600" algn="l" rtl="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4290"/>
                </a:buClr>
                <a:buFont typeface="Wingdings 2" pitchFamily="-106" charset="2"/>
                <a:buChar char="¾"/>
                <a:defRPr>
                  <a:solidFill>
                    <a:schemeClr val="tx1"/>
                  </a:solidFill>
                  <a:latin typeface="Arial Unicode MS" pitchFamily="34" charset="-128"/>
                  <a:ea typeface="Arial Unicode MS" pitchFamily="-108" charset="0"/>
                  <a:cs typeface="Arial Unicode MS" pitchFamily="34" charset="-128"/>
                </a:defRPr>
              </a:lvl3pPr>
              <a:lvl4pPr marL="1562100" indent="-228600" algn="l" rtl="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4290"/>
                </a:buClr>
                <a:buFont typeface="Wingdings 3" pitchFamily="-106" charset="2"/>
                <a:buChar char="¬"/>
                <a:defRPr>
                  <a:solidFill>
                    <a:schemeClr val="tx1"/>
                  </a:solidFill>
                  <a:latin typeface="Arial Unicode MS" pitchFamily="34" charset="-128"/>
                  <a:ea typeface="Arial Unicode MS" pitchFamily="-108" charset="0"/>
                  <a:cs typeface="Arial Unicode MS" pitchFamily="34" charset="-128"/>
                </a:defRPr>
              </a:lvl4pPr>
              <a:lvl5pPr marL="1981200" indent="-228600" algn="l" rtl="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4290"/>
                </a:buClr>
                <a:buChar char="-"/>
                <a:defRPr>
                  <a:solidFill>
                    <a:schemeClr val="tx1"/>
                  </a:solidFill>
                  <a:latin typeface="Arial Unicode MS" pitchFamily="34" charset="-128"/>
                  <a:ea typeface="Arial Unicode MS" pitchFamily="-108" charset="0"/>
                  <a:cs typeface="Arial Unicode MS" pitchFamily="34" charset="-128"/>
                </a:defRPr>
              </a:lvl5pPr>
              <a:lvl6pPr marL="2438400" indent="-228600" algn="l" rtl="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418F"/>
                </a:buClr>
                <a:buChar char="-"/>
                <a:defRPr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895600" indent="-228600" algn="l" rtl="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418F"/>
                </a:buClr>
                <a:buChar char="-"/>
                <a:defRPr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352800" indent="-228600" algn="l" rtl="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418F"/>
                </a:buClr>
                <a:buChar char="-"/>
                <a:defRPr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10000" indent="-228600" algn="l" rtl="0" eaLnBrk="0" fontAlgn="base" hangingPunct="0">
                <a:lnSpc>
                  <a:spcPct val="12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00418F"/>
                </a:buClr>
                <a:buChar char="-"/>
                <a:defRPr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 kern="0" dirty="0">
                  <a:solidFill>
                    <a:schemeClr val="accent2"/>
                  </a:solidFill>
                </a:rPr>
                <a:t>Leveling equally @ line rate (1 KB payload)</a:t>
              </a:r>
            </a:p>
          </p:txBody>
        </p:sp>
        <p:sp>
          <p:nvSpPr>
            <p:cNvPr id="29" name="latency_high_payload"/>
            <p:cNvSpPr/>
            <p:nvPr/>
          </p:nvSpPr>
          <p:spPr bwMode="auto">
            <a:xfrm>
              <a:off x="3649980" y="1493520"/>
              <a:ext cx="693420" cy="2564129"/>
            </a:xfrm>
            <a:prstGeom prst="roundRect">
              <a:avLst/>
            </a:prstGeom>
            <a:noFill/>
            <a:ln w="76200"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endParaRPr>
            </a:p>
          </p:txBody>
        </p:sp>
        <p:sp>
          <p:nvSpPr>
            <p:cNvPr id="30" name="throughput_high_payload"/>
            <p:cNvSpPr/>
            <p:nvPr/>
          </p:nvSpPr>
          <p:spPr bwMode="auto">
            <a:xfrm>
              <a:off x="8496300" y="2232660"/>
              <a:ext cx="647699" cy="1836419"/>
            </a:xfrm>
            <a:prstGeom prst="roundRect">
              <a:avLst/>
            </a:prstGeom>
            <a:noFill/>
            <a:ln w="76200"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endParaRPr>
            </a:p>
          </p:txBody>
        </p:sp>
      </p:grpSp>
      <p:sp>
        <p:nvSpPr>
          <p:cNvPr id="18" name="t1"/>
          <p:cNvSpPr txBox="1">
            <a:spLocks/>
          </p:cNvSpPr>
          <p:nvPr/>
        </p:nvSpPr>
        <p:spPr bwMode="auto">
          <a:xfrm>
            <a:off x="188756" y="4536568"/>
            <a:ext cx="6459694" cy="45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290"/>
              </a:buClr>
              <a:buFont typeface="Wingdings 2" pitchFamily="-106" charset="2"/>
              <a:buChar char=""/>
              <a:defRPr sz="2400" b="1">
                <a:solidFill>
                  <a:srgbClr val="004290"/>
                </a:solidFill>
                <a:latin typeface="Arial Unicode MS" pitchFamily="34" charset="-128"/>
                <a:ea typeface="Arial Unicode MS" pitchFamily="-108" charset="0"/>
                <a:cs typeface="Arial Unicode MS" pitchFamily="34" charset="-128"/>
              </a:defRPr>
            </a:lvl1pPr>
            <a:lvl2pPr marL="742950" indent="-28575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4290"/>
              </a:buClr>
              <a:buFont typeface="Wingdings 3" pitchFamily="-106" charset="2"/>
              <a:buChar char=""/>
              <a:defRPr sz="2000">
                <a:solidFill>
                  <a:schemeClr val="tx1"/>
                </a:solidFill>
                <a:latin typeface="Arial Unicode MS" pitchFamily="34" charset="-128"/>
                <a:ea typeface="Arial Unicode MS" pitchFamily="-108" charset="0"/>
                <a:cs typeface="Arial Unicode MS" pitchFamily="34" charset="-128"/>
              </a:defRPr>
            </a:lvl2pPr>
            <a:lvl3pPr marL="11430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4290"/>
              </a:buClr>
              <a:buFont typeface="Wingdings 2" pitchFamily="-106" charset="2"/>
              <a:buChar char="¾"/>
              <a:defRPr>
                <a:solidFill>
                  <a:schemeClr val="tx1"/>
                </a:solidFill>
                <a:latin typeface="Arial Unicode MS" pitchFamily="34" charset="-128"/>
                <a:ea typeface="Arial Unicode MS" pitchFamily="-108" charset="0"/>
                <a:cs typeface="Arial Unicode MS" pitchFamily="34" charset="-128"/>
              </a:defRPr>
            </a:lvl3pPr>
            <a:lvl4pPr marL="15621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4290"/>
              </a:buClr>
              <a:buFont typeface="Wingdings 3" pitchFamily="-106" charset="2"/>
              <a:buChar char="¬"/>
              <a:defRPr>
                <a:solidFill>
                  <a:schemeClr val="tx1"/>
                </a:solidFill>
                <a:latin typeface="Arial Unicode MS" pitchFamily="34" charset="-128"/>
                <a:ea typeface="Arial Unicode MS" pitchFamily="-108" charset="0"/>
                <a:cs typeface="Arial Unicode MS" pitchFamily="34" charset="-128"/>
              </a:defRPr>
            </a:lvl4pPr>
            <a:lvl5pPr marL="19812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4290"/>
              </a:buClr>
              <a:buChar char="-"/>
              <a:defRPr>
                <a:solidFill>
                  <a:schemeClr val="tx1"/>
                </a:solidFill>
                <a:latin typeface="Arial Unicode MS" pitchFamily="34" charset="-128"/>
                <a:ea typeface="Arial Unicode MS" pitchFamily="-108" charset="0"/>
                <a:cs typeface="Arial Unicode MS" pitchFamily="34" charset="-128"/>
              </a:defRPr>
            </a:lvl5pPr>
            <a:lvl6pPr marL="24384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418F"/>
              </a:buClr>
              <a:buChar char="-"/>
              <a:defRPr>
                <a:solidFill>
                  <a:schemeClr val="tx1"/>
                </a:solidFill>
                <a:latin typeface="Arial Unicode MS" pitchFamily="34" charset="-128"/>
              </a:defRPr>
            </a:lvl6pPr>
            <a:lvl7pPr marL="28956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418F"/>
              </a:buClr>
              <a:buChar char="-"/>
              <a:defRPr>
                <a:solidFill>
                  <a:schemeClr val="tx1"/>
                </a:solidFill>
                <a:latin typeface="Arial Unicode MS" pitchFamily="34" charset="-128"/>
              </a:defRPr>
            </a:lvl7pPr>
            <a:lvl8pPr marL="33528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418F"/>
              </a:buClr>
              <a:buChar char="-"/>
              <a:defRPr>
                <a:solidFill>
                  <a:schemeClr val="tx1"/>
                </a:solidFill>
                <a:latin typeface="Arial Unicode MS" pitchFamily="34" charset="-128"/>
              </a:defRPr>
            </a:lvl8pPr>
            <a:lvl9pPr marL="38100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418F"/>
              </a:buClr>
              <a:buChar char="-"/>
              <a:defRPr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r>
              <a:rPr lang="en-US" kern="0" dirty="0">
                <a:solidFill>
                  <a:schemeClr val="accent2"/>
                </a:solidFill>
              </a:rPr>
              <a:t>Motivated by real-world: very small values</a:t>
            </a:r>
          </a:p>
        </p:txBody>
      </p:sp>
      <p:sp>
        <p:nvSpPr>
          <p:cNvPr id="12" name="fb logo ref"/>
          <p:cNvSpPr txBox="1"/>
          <p:nvPr/>
        </p:nvSpPr>
        <p:spPr>
          <a:xfrm>
            <a:off x="6120475" y="6569591"/>
            <a:ext cx="19704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 err="1"/>
              <a:t>facebook</a:t>
            </a:r>
            <a:r>
              <a:rPr lang="de-DE" sz="1000" dirty="0"/>
              <a:t> logo @ facebook.com</a:t>
            </a:r>
          </a:p>
        </p:txBody>
      </p:sp>
      <p:sp>
        <p:nvSpPr>
          <p:cNvPr id="3" name="cite"/>
          <p:cNvSpPr txBox="1"/>
          <p:nvPr/>
        </p:nvSpPr>
        <p:spPr>
          <a:xfrm>
            <a:off x="6024191" y="6391679"/>
            <a:ext cx="28312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000" dirty="0"/>
              <a:t>* </a:t>
            </a:r>
            <a:r>
              <a:rPr lang="de-DE" sz="1000" dirty="0" err="1"/>
              <a:t>Scaling</a:t>
            </a:r>
            <a:r>
              <a:rPr lang="de-DE" sz="1000" dirty="0"/>
              <a:t> </a:t>
            </a:r>
            <a:r>
              <a:rPr lang="de-DE" sz="1000" dirty="0" err="1"/>
              <a:t>Memcached</a:t>
            </a:r>
            <a:r>
              <a:rPr lang="de-DE" sz="1000" dirty="0"/>
              <a:t> at Facebook @ NSDI‘13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6497955" y="4449431"/>
            <a:ext cx="739160" cy="539224"/>
            <a:chOff x="4954905" y="4449431"/>
            <a:chExt cx="739160" cy="539224"/>
          </a:xfrm>
        </p:grpSpPr>
        <p:pic>
          <p:nvPicPr>
            <p:cNvPr id="1026" name="fb logo" descr="https://www.facebook.com/images/fb_icon_325x325.png"/>
            <p:cNvPicPr>
              <a:picLocks noChangeAspect="1" noChangeArrowheads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4905" y="4462240"/>
              <a:ext cx="526415" cy="5264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fb logo ref"/>
            <p:cNvSpPr txBox="1"/>
            <p:nvPr/>
          </p:nvSpPr>
          <p:spPr>
            <a:xfrm>
              <a:off x="5459706" y="4449431"/>
              <a:ext cx="23435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/>
                <a:t>*</a:t>
              </a:r>
            </a:p>
          </p:txBody>
        </p:sp>
      </p:grpSp>
      <p:pic>
        <p:nvPicPr>
          <p:cNvPr id="21" name="fb logo" descr="https://www.facebook.com/images/fb_icon_325x325.png"/>
          <p:cNvPicPr>
            <a:picLocks noChangeAspect="1" noChangeArrowheads="1"/>
          </p:cNvPicPr>
          <p:nvPr/>
        </p:nvPicPr>
        <p:blipFill>
          <a:blip r:embed="rId5" cstate="hq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7954" y="4462239"/>
            <a:ext cx="526415" cy="526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70968527"/>
      </p:ext>
    </p:extLst>
  </p:cSld>
  <p:clrMapOvr>
    <a:masterClrMapping/>
  </p:clrMapOvr>
  <p:transition advTm="5731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3"/>
          <p:cNvSpPr>
            <a:spLocks noGrp="1"/>
          </p:cNvSpPr>
          <p:nvPr>
            <p:ph type="title"/>
          </p:nvPr>
        </p:nvSpPr>
        <p:spPr>
          <a:xfrm>
            <a:off x="166688" y="103188"/>
            <a:ext cx="8756650" cy="457200"/>
          </a:xfrm>
        </p:spPr>
        <p:txBody>
          <a:bodyPr/>
          <a:lstStyle/>
          <a:p>
            <a:r>
              <a:rPr lang="en-US" dirty="0"/>
              <a:t>TCP Transport: MySQL Results</a:t>
            </a:r>
          </a:p>
        </p:txBody>
      </p:sp>
      <p:sp>
        <p:nvSpPr>
          <p:cNvPr id="20" name="Content Placeholder 4"/>
          <p:cNvSpPr>
            <a:spLocks noGrp="1"/>
          </p:cNvSpPr>
          <p:nvPr>
            <p:ph sz="quarter" idx="10"/>
          </p:nvPr>
        </p:nvSpPr>
        <p:spPr>
          <a:xfrm>
            <a:off x="245906" y="4546762"/>
            <a:ext cx="8756062" cy="1501613"/>
          </a:xfrm>
        </p:spPr>
        <p:txBody>
          <a:bodyPr/>
          <a:lstStyle/>
          <a:p>
            <a:r>
              <a:rPr lang="en-US" dirty="0"/>
              <a:t>MySQL Query Cache is very efficient</a:t>
            </a:r>
          </a:p>
          <a:p>
            <a:r>
              <a:rPr lang="en-US" dirty="0"/>
              <a:t>Santa further improves throughput</a:t>
            </a:r>
          </a:p>
          <a:p>
            <a:r>
              <a:rPr lang="en-US" dirty="0"/>
              <a:t>Leveling equally @ higher payloads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424" y="784387"/>
            <a:ext cx="5153025" cy="3762375"/>
          </a:xfrm>
          <a:prstGeom prst="rect">
            <a:avLst/>
          </a:prstGeom>
        </p:spPr>
      </p:pic>
      <p:sp>
        <p:nvSpPr>
          <p:cNvPr id="12" name="Rounded Rectangle 11"/>
          <p:cNvSpPr/>
          <p:nvPr/>
        </p:nvSpPr>
        <p:spPr bwMode="auto">
          <a:xfrm>
            <a:off x="2298699" y="2867024"/>
            <a:ext cx="4952999" cy="1181101"/>
          </a:xfrm>
          <a:prstGeom prst="roundRect">
            <a:avLst/>
          </a:prstGeom>
          <a:noFill/>
          <a:ln w="76200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</a:endParaRPr>
          </a:p>
        </p:txBody>
      </p:sp>
      <p:sp>
        <p:nvSpPr>
          <p:cNvPr id="13" name="Content Placeholder 4"/>
          <p:cNvSpPr txBox="1">
            <a:spLocks/>
          </p:cNvSpPr>
          <p:nvPr/>
        </p:nvSpPr>
        <p:spPr bwMode="auto">
          <a:xfrm>
            <a:off x="245857" y="5021336"/>
            <a:ext cx="8756062" cy="49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290"/>
              </a:buClr>
              <a:buFont typeface="Wingdings 2" pitchFamily="-106" charset="2"/>
              <a:buChar char=""/>
              <a:defRPr sz="2400" b="1">
                <a:solidFill>
                  <a:srgbClr val="004290"/>
                </a:solidFill>
                <a:latin typeface="Arial Unicode MS" pitchFamily="34" charset="-128"/>
                <a:ea typeface="Arial Unicode MS" pitchFamily="-108" charset="0"/>
                <a:cs typeface="Arial Unicode MS" pitchFamily="34" charset="-128"/>
              </a:defRPr>
            </a:lvl1pPr>
            <a:lvl2pPr marL="742950" indent="-28575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4290"/>
              </a:buClr>
              <a:buFont typeface="Wingdings 3" pitchFamily="-106" charset="2"/>
              <a:buChar char=""/>
              <a:defRPr sz="2000">
                <a:solidFill>
                  <a:schemeClr val="tx1"/>
                </a:solidFill>
                <a:latin typeface="Arial Unicode MS" pitchFamily="34" charset="-128"/>
                <a:ea typeface="Arial Unicode MS" pitchFamily="-108" charset="0"/>
                <a:cs typeface="Arial Unicode MS" pitchFamily="34" charset="-128"/>
              </a:defRPr>
            </a:lvl2pPr>
            <a:lvl3pPr marL="11430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4290"/>
              </a:buClr>
              <a:buFont typeface="Wingdings 2" pitchFamily="-106" charset="2"/>
              <a:buChar char="¾"/>
              <a:defRPr>
                <a:solidFill>
                  <a:schemeClr val="tx1"/>
                </a:solidFill>
                <a:latin typeface="Arial Unicode MS" pitchFamily="34" charset="-128"/>
                <a:ea typeface="Arial Unicode MS" pitchFamily="-108" charset="0"/>
                <a:cs typeface="Arial Unicode MS" pitchFamily="34" charset="-128"/>
              </a:defRPr>
            </a:lvl3pPr>
            <a:lvl4pPr marL="15621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4290"/>
              </a:buClr>
              <a:buFont typeface="Wingdings 3" pitchFamily="-106" charset="2"/>
              <a:buChar char="¬"/>
              <a:defRPr>
                <a:solidFill>
                  <a:schemeClr val="tx1"/>
                </a:solidFill>
                <a:latin typeface="Arial Unicode MS" pitchFamily="34" charset="-128"/>
                <a:ea typeface="Arial Unicode MS" pitchFamily="-108" charset="0"/>
                <a:cs typeface="Arial Unicode MS" pitchFamily="34" charset="-128"/>
              </a:defRPr>
            </a:lvl4pPr>
            <a:lvl5pPr marL="19812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4290"/>
              </a:buClr>
              <a:buChar char="-"/>
              <a:defRPr>
                <a:solidFill>
                  <a:schemeClr val="tx1"/>
                </a:solidFill>
                <a:latin typeface="Arial Unicode MS" pitchFamily="34" charset="-128"/>
                <a:ea typeface="Arial Unicode MS" pitchFamily="-108" charset="0"/>
                <a:cs typeface="Arial Unicode MS" pitchFamily="34" charset="-128"/>
              </a:defRPr>
            </a:lvl5pPr>
            <a:lvl6pPr marL="24384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418F"/>
              </a:buClr>
              <a:buChar char="-"/>
              <a:defRPr>
                <a:solidFill>
                  <a:schemeClr val="tx1"/>
                </a:solidFill>
                <a:latin typeface="Arial Unicode MS" pitchFamily="34" charset="-128"/>
              </a:defRPr>
            </a:lvl6pPr>
            <a:lvl7pPr marL="28956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418F"/>
              </a:buClr>
              <a:buChar char="-"/>
              <a:defRPr>
                <a:solidFill>
                  <a:schemeClr val="tx1"/>
                </a:solidFill>
                <a:latin typeface="Arial Unicode MS" pitchFamily="34" charset="-128"/>
              </a:defRPr>
            </a:lvl7pPr>
            <a:lvl8pPr marL="33528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418F"/>
              </a:buClr>
              <a:buChar char="-"/>
              <a:defRPr>
                <a:solidFill>
                  <a:schemeClr val="tx1"/>
                </a:solidFill>
                <a:latin typeface="Arial Unicode MS" pitchFamily="34" charset="-128"/>
              </a:defRPr>
            </a:lvl8pPr>
            <a:lvl9pPr marL="38100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418F"/>
              </a:buClr>
              <a:buChar char="-"/>
              <a:defRPr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r>
              <a:rPr lang="en-US" dirty="0">
                <a:solidFill>
                  <a:schemeClr val="accent2"/>
                </a:solidFill>
              </a:rPr>
              <a:t>Santa further improves throughput</a:t>
            </a:r>
          </a:p>
          <a:p>
            <a:endParaRPr lang="en-US" kern="0" dirty="0">
              <a:solidFill>
                <a:schemeClr val="accent2"/>
              </a:solidFill>
            </a:endParaRPr>
          </a:p>
        </p:txBody>
      </p:sp>
      <p:sp>
        <p:nvSpPr>
          <p:cNvPr id="15" name="Content Placeholder 4"/>
          <p:cNvSpPr txBox="1">
            <a:spLocks/>
          </p:cNvSpPr>
          <p:nvPr/>
        </p:nvSpPr>
        <p:spPr bwMode="auto">
          <a:xfrm>
            <a:off x="245857" y="4546762"/>
            <a:ext cx="8756062" cy="494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290"/>
              </a:buClr>
              <a:buFont typeface="Wingdings 2" pitchFamily="-106" charset="2"/>
              <a:buChar char=""/>
              <a:defRPr sz="2400" b="1">
                <a:solidFill>
                  <a:srgbClr val="004290"/>
                </a:solidFill>
                <a:latin typeface="Arial Unicode MS" pitchFamily="34" charset="-128"/>
                <a:ea typeface="Arial Unicode MS" pitchFamily="-108" charset="0"/>
                <a:cs typeface="Arial Unicode MS" pitchFamily="34" charset="-128"/>
              </a:defRPr>
            </a:lvl1pPr>
            <a:lvl2pPr marL="742950" indent="-28575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4290"/>
              </a:buClr>
              <a:buFont typeface="Wingdings 3" pitchFamily="-106" charset="2"/>
              <a:buChar char=""/>
              <a:defRPr sz="2000">
                <a:solidFill>
                  <a:schemeClr val="tx1"/>
                </a:solidFill>
                <a:latin typeface="Arial Unicode MS" pitchFamily="34" charset="-128"/>
                <a:ea typeface="Arial Unicode MS" pitchFamily="-108" charset="0"/>
                <a:cs typeface="Arial Unicode MS" pitchFamily="34" charset="-128"/>
              </a:defRPr>
            </a:lvl2pPr>
            <a:lvl3pPr marL="11430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4290"/>
              </a:buClr>
              <a:buFont typeface="Wingdings 2" pitchFamily="-106" charset="2"/>
              <a:buChar char="¾"/>
              <a:defRPr>
                <a:solidFill>
                  <a:schemeClr val="tx1"/>
                </a:solidFill>
                <a:latin typeface="Arial Unicode MS" pitchFamily="34" charset="-128"/>
                <a:ea typeface="Arial Unicode MS" pitchFamily="-108" charset="0"/>
                <a:cs typeface="Arial Unicode MS" pitchFamily="34" charset="-128"/>
              </a:defRPr>
            </a:lvl3pPr>
            <a:lvl4pPr marL="15621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4290"/>
              </a:buClr>
              <a:buFont typeface="Wingdings 3" pitchFamily="-106" charset="2"/>
              <a:buChar char="¬"/>
              <a:defRPr>
                <a:solidFill>
                  <a:schemeClr val="tx1"/>
                </a:solidFill>
                <a:latin typeface="Arial Unicode MS" pitchFamily="34" charset="-128"/>
                <a:ea typeface="Arial Unicode MS" pitchFamily="-108" charset="0"/>
                <a:cs typeface="Arial Unicode MS" pitchFamily="34" charset="-128"/>
              </a:defRPr>
            </a:lvl4pPr>
            <a:lvl5pPr marL="19812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4290"/>
              </a:buClr>
              <a:buChar char="-"/>
              <a:defRPr>
                <a:solidFill>
                  <a:schemeClr val="tx1"/>
                </a:solidFill>
                <a:latin typeface="Arial Unicode MS" pitchFamily="34" charset="-128"/>
                <a:ea typeface="Arial Unicode MS" pitchFamily="-108" charset="0"/>
                <a:cs typeface="Arial Unicode MS" pitchFamily="34" charset="-128"/>
              </a:defRPr>
            </a:lvl5pPr>
            <a:lvl6pPr marL="24384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418F"/>
              </a:buClr>
              <a:buChar char="-"/>
              <a:defRPr>
                <a:solidFill>
                  <a:schemeClr val="tx1"/>
                </a:solidFill>
                <a:latin typeface="Arial Unicode MS" pitchFamily="34" charset="-128"/>
              </a:defRPr>
            </a:lvl6pPr>
            <a:lvl7pPr marL="28956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418F"/>
              </a:buClr>
              <a:buChar char="-"/>
              <a:defRPr>
                <a:solidFill>
                  <a:schemeClr val="tx1"/>
                </a:solidFill>
                <a:latin typeface="Arial Unicode MS" pitchFamily="34" charset="-128"/>
              </a:defRPr>
            </a:lvl7pPr>
            <a:lvl8pPr marL="33528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418F"/>
              </a:buClr>
              <a:buChar char="-"/>
              <a:defRPr>
                <a:solidFill>
                  <a:schemeClr val="tx1"/>
                </a:solidFill>
                <a:latin typeface="Arial Unicode MS" pitchFamily="34" charset="-128"/>
              </a:defRPr>
            </a:lvl8pPr>
            <a:lvl9pPr marL="38100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418F"/>
              </a:buClr>
              <a:buChar char="-"/>
              <a:defRPr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r>
              <a:rPr lang="en-US" kern="0" dirty="0">
                <a:solidFill>
                  <a:schemeClr val="accent2"/>
                </a:solidFill>
              </a:rPr>
              <a:t>MySQL Query Cache is very efficient</a:t>
            </a:r>
          </a:p>
        </p:txBody>
      </p:sp>
      <p:sp>
        <p:nvSpPr>
          <p:cNvPr id="16" name="Content Placeholder 4"/>
          <p:cNvSpPr txBox="1">
            <a:spLocks/>
          </p:cNvSpPr>
          <p:nvPr/>
        </p:nvSpPr>
        <p:spPr bwMode="auto">
          <a:xfrm>
            <a:off x="245857" y="5498543"/>
            <a:ext cx="8756062" cy="576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004290"/>
              </a:buClr>
              <a:buFont typeface="Wingdings 2" pitchFamily="-106" charset="2"/>
              <a:buChar char=""/>
              <a:defRPr sz="2400" b="1">
                <a:solidFill>
                  <a:srgbClr val="004290"/>
                </a:solidFill>
                <a:latin typeface="Arial Unicode MS" pitchFamily="34" charset="-128"/>
                <a:ea typeface="Arial Unicode MS" pitchFamily="-108" charset="0"/>
                <a:cs typeface="Arial Unicode MS" pitchFamily="34" charset="-128"/>
              </a:defRPr>
            </a:lvl1pPr>
            <a:lvl2pPr marL="742950" indent="-28575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4290"/>
              </a:buClr>
              <a:buFont typeface="Wingdings 3" pitchFamily="-106" charset="2"/>
              <a:buChar char=""/>
              <a:defRPr sz="2000">
                <a:solidFill>
                  <a:schemeClr val="tx1"/>
                </a:solidFill>
                <a:latin typeface="Arial Unicode MS" pitchFamily="34" charset="-128"/>
                <a:ea typeface="Arial Unicode MS" pitchFamily="-108" charset="0"/>
                <a:cs typeface="Arial Unicode MS" pitchFamily="34" charset="-128"/>
              </a:defRPr>
            </a:lvl2pPr>
            <a:lvl3pPr marL="11430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4290"/>
              </a:buClr>
              <a:buFont typeface="Wingdings 2" pitchFamily="-106" charset="2"/>
              <a:buChar char="¾"/>
              <a:defRPr>
                <a:solidFill>
                  <a:schemeClr val="tx1"/>
                </a:solidFill>
                <a:latin typeface="Arial Unicode MS" pitchFamily="34" charset="-128"/>
                <a:ea typeface="Arial Unicode MS" pitchFamily="-108" charset="0"/>
                <a:cs typeface="Arial Unicode MS" pitchFamily="34" charset="-128"/>
              </a:defRPr>
            </a:lvl3pPr>
            <a:lvl4pPr marL="15621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4290"/>
              </a:buClr>
              <a:buFont typeface="Wingdings 3" pitchFamily="-106" charset="2"/>
              <a:buChar char="¬"/>
              <a:defRPr>
                <a:solidFill>
                  <a:schemeClr val="tx1"/>
                </a:solidFill>
                <a:latin typeface="Arial Unicode MS" pitchFamily="34" charset="-128"/>
                <a:ea typeface="Arial Unicode MS" pitchFamily="-108" charset="0"/>
                <a:cs typeface="Arial Unicode MS" pitchFamily="34" charset="-128"/>
              </a:defRPr>
            </a:lvl4pPr>
            <a:lvl5pPr marL="19812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4290"/>
              </a:buClr>
              <a:buChar char="-"/>
              <a:defRPr>
                <a:solidFill>
                  <a:schemeClr val="tx1"/>
                </a:solidFill>
                <a:latin typeface="Arial Unicode MS" pitchFamily="34" charset="-128"/>
                <a:ea typeface="Arial Unicode MS" pitchFamily="-108" charset="0"/>
                <a:cs typeface="Arial Unicode MS" pitchFamily="34" charset="-128"/>
              </a:defRPr>
            </a:lvl5pPr>
            <a:lvl6pPr marL="24384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418F"/>
              </a:buClr>
              <a:buChar char="-"/>
              <a:defRPr>
                <a:solidFill>
                  <a:schemeClr val="tx1"/>
                </a:solidFill>
                <a:latin typeface="Arial Unicode MS" pitchFamily="34" charset="-128"/>
              </a:defRPr>
            </a:lvl6pPr>
            <a:lvl7pPr marL="28956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418F"/>
              </a:buClr>
              <a:buChar char="-"/>
              <a:defRPr>
                <a:solidFill>
                  <a:schemeClr val="tx1"/>
                </a:solidFill>
                <a:latin typeface="Arial Unicode MS" pitchFamily="34" charset="-128"/>
              </a:defRPr>
            </a:lvl7pPr>
            <a:lvl8pPr marL="33528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418F"/>
              </a:buClr>
              <a:buChar char="-"/>
              <a:defRPr>
                <a:solidFill>
                  <a:schemeClr val="tx1"/>
                </a:solidFill>
                <a:latin typeface="Arial Unicode MS" pitchFamily="34" charset="-128"/>
              </a:defRPr>
            </a:lvl8pPr>
            <a:lvl9pPr marL="3810000" indent="-228600" algn="l" rtl="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418F"/>
              </a:buClr>
              <a:buChar char="-"/>
              <a:defRPr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r>
              <a:rPr lang="en-US" kern="0">
                <a:solidFill>
                  <a:schemeClr val="accent2"/>
                </a:solidFill>
              </a:rPr>
              <a:t>Leveling equally @ higher payloads</a:t>
            </a:r>
            <a:endParaRPr lang="en-US" kern="0" dirty="0">
              <a:solidFill>
                <a:schemeClr val="accent2"/>
              </a:solidFill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2047423" y="792161"/>
            <a:ext cx="2067378" cy="3255963"/>
          </a:xfrm>
          <a:prstGeom prst="roundRect">
            <a:avLst/>
          </a:prstGeom>
          <a:noFill/>
          <a:ln w="76200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5324022" y="2635250"/>
            <a:ext cx="1927677" cy="1412875"/>
          </a:xfrm>
          <a:prstGeom prst="roundRect">
            <a:avLst/>
          </a:prstGeom>
          <a:noFill/>
          <a:ln w="76200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7498534"/>
      </p:ext>
    </p:extLst>
  </p:cSld>
  <p:clrMapOvr>
    <a:masterClrMapping/>
  </p:clrMapOvr>
  <p:transition advTm="3697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/>
      <p:bldP spid="13" grpId="1"/>
      <p:bldP spid="15" grpId="0"/>
      <p:bldP spid="15" grpId="1"/>
      <p:bldP spid="17" grpId="0" animBg="1"/>
      <p:bldP spid="17" grpId="1" animBg="1"/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5|18.3|6.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3.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2.4|12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4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3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2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2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3|25.9"/>
</p:tagLst>
</file>

<file path=ppt/theme/theme1.xml><?xml version="1.0" encoding="utf-8"?>
<a:theme xmlns:a="http://schemas.openxmlformats.org/drawingml/2006/main" name="Vorlesungen-Layout">
  <a:themeElements>
    <a:clrScheme name="Ds-Template">
      <a:dk1>
        <a:srgbClr val="000000"/>
      </a:dk1>
      <a:lt1>
        <a:sysClr val="window" lastClr="FFFFFF"/>
      </a:lt1>
      <a:dk2>
        <a:srgbClr val="000000"/>
      </a:dk2>
      <a:lt2>
        <a:srgbClr val="BBC0AC"/>
      </a:lt2>
      <a:accent1>
        <a:srgbClr val="EEAC19"/>
      </a:accent1>
      <a:accent2>
        <a:srgbClr val="E07602"/>
      </a:accent2>
      <a:accent3>
        <a:srgbClr val="9FF726"/>
      </a:accent3>
      <a:accent4>
        <a:srgbClr val="8BA8D3"/>
      </a:accent4>
      <a:accent5>
        <a:srgbClr val="21449B"/>
      </a:accent5>
      <a:accent6>
        <a:srgbClr val="5E82B7"/>
      </a:accent6>
      <a:hlink>
        <a:srgbClr val="DF7408"/>
      </a:hlink>
      <a:folHlink>
        <a:srgbClr val="DE720C"/>
      </a:folHlink>
    </a:clrScheme>
    <a:fontScheme name="Vorlesungen-Layout">
      <a:majorFont>
        <a:latin typeface="Arial Rounded MT Bold"/>
        <a:ea typeface=""/>
        <a:cs typeface=""/>
      </a:majorFont>
      <a:minorFont>
        <a:latin typeface="Arial Rounded MT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AEAEA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AEAEA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Unicode MS" pitchFamily="34" charset="-128"/>
          </a:defRPr>
        </a:defPPr>
      </a:lstStyle>
    </a:lnDef>
  </a:objectDefaults>
  <a:extraClrSchemeLst>
    <a:extraClrScheme>
      <a:clrScheme name="Vorlesungen-Layo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esungen-Layou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esungen-Layou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esungen-Layou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esungen-Layo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esungen-Layo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esungen-Layo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8291</TotalTime>
  <Words>714</Words>
  <Application>Microsoft Office PowerPoint</Application>
  <PresentationFormat>On-screen Show (4:3)</PresentationFormat>
  <Paragraphs>248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 Unicode MS</vt:lpstr>
      <vt:lpstr>ＭＳ Ｐゴシック</vt:lpstr>
      <vt:lpstr>Arial</vt:lpstr>
      <vt:lpstr>Arial Rounded MT Bold</vt:lpstr>
      <vt:lpstr>Helvetica</vt:lpstr>
      <vt:lpstr>Times New Roman</vt:lpstr>
      <vt:lpstr>Wingdings</vt:lpstr>
      <vt:lpstr>Wingdings 2</vt:lpstr>
      <vt:lpstr>Wingdings 3</vt:lpstr>
      <vt:lpstr>Vorlesungen-Layout</vt:lpstr>
      <vt:lpstr>It‘s Time to Combine Network Advances and Databases</vt:lpstr>
      <vt:lpstr>Databases – Where are we now?</vt:lpstr>
      <vt:lpstr>But what about networking?</vt:lpstr>
      <vt:lpstr>The current answer is Remote Direct Memory Access</vt:lpstr>
      <vt:lpstr>Classical Network Stack (simplified)</vt:lpstr>
      <vt:lpstr>Application Agnostic Packet Processor - Santa</vt:lpstr>
      <vt:lpstr>Preliminary Tests</vt:lpstr>
      <vt:lpstr>UDP Transport: Memcached Results</vt:lpstr>
      <vt:lpstr>TCP Transport: MySQL Results</vt:lpstr>
      <vt:lpstr>Future Work</vt:lpstr>
      <vt:lpstr>Thanks.</vt:lpstr>
      <vt:lpstr>The answer is Remote Direct Memory Access</vt:lpstr>
      <vt:lpstr>The good News: TCP/IP Alternatives exist!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Template</dc:title>
  <dc:creator>Rainer Krogull</dc:creator>
  <cp:lastModifiedBy>Helge Reelfs</cp:lastModifiedBy>
  <cp:revision>2348</cp:revision>
  <cp:lastPrinted>2009-03-26T18:25:42Z</cp:lastPrinted>
  <dcterms:created xsi:type="dcterms:W3CDTF">2009-04-03T11:12:54Z</dcterms:created>
  <dcterms:modified xsi:type="dcterms:W3CDTF">2016-12-10T17:20:25Z</dcterms:modified>
</cp:coreProperties>
</file>