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75766" autoAdjust="0"/>
  </p:normalViewPr>
  <p:slideViewPr>
    <p:cSldViewPr snapToGrid="0">
      <p:cViewPr varScale="1">
        <p:scale>
          <a:sx n="151" d="100"/>
          <a:sy n="151" d="100"/>
        </p:scale>
        <p:origin x="172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5" d="100"/>
          <a:sy n="155" d="100"/>
        </p:scale>
        <p:origin x="5818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FC6C-1C0D-4B72-BF12-37B8F6C6B66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F07A3-BD60-434B-B9D1-96B158C6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WELCOME</a:t>
            </a:r>
          </a:p>
          <a:p>
            <a:r>
              <a:rPr lang="en-DE" dirty="0" smtClean="0"/>
              <a:t> </a:t>
            </a:r>
            <a:r>
              <a:rPr lang="en-DE" baseline="0" dirty="0" smtClean="0"/>
              <a:t> I am Helge from BTU</a:t>
            </a:r>
          </a:p>
          <a:p>
            <a:r>
              <a:rPr lang="en-DE" baseline="0" dirty="0" smtClean="0"/>
              <a:t>  In this talk, I will talk about our explorative study of the Jodel Messaging Application using Word Embeddings</a:t>
            </a:r>
          </a:p>
          <a:p>
            <a:r>
              <a:rPr lang="en-DE" baseline="0" dirty="0" smtClean="0"/>
              <a:t>  This is joint work with Oliver, Markus (RWTH Aachen) and Niklas (The Jodel Company).</a:t>
            </a:r>
          </a:p>
          <a:p>
            <a:endParaRPr lang="en-DE" baseline="0" dirty="0" smtClean="0"/>
          </a:p>
          <a:p>
            <a:r>
              <a:rPr lang="en-DE" baseline="0" dirty="0" smtClean="0"/>
              <a:t>Without further due, lets start with a short motivation.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9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HAND PICKED EXAMPLES</a:t>
            </a:r>
          </a:p>
          <a:p>
            <a:endParaRPr lang="en-DE" dirty="0" smtClean="0"/>
          </a:p>
          <a:p>
            <a:r>
              <a:rPr lang="en-DE" dirty="0" smtClean="0"/>
              <a:t>E.g. Castle – top11-20 contains references the shire (LOTR)</a:t>
            </a:r>
            <a:r>
              <a:rPr lang="en-DE" baseline="0" dirty="0" smtClean="0"/>
              <a:t> </a:t>
            </a:r>
            <a:r>
              <a:rPr lang="en-DE" dirty="0" smtClean="0"/>
              <a:t>as well</a:t>
            </a:r>
          </a:p>
          <a:p>
            <a:endParaRPr lang="en-DE" dirty="0" smtClean="0"/>
          </a:p>
          <a:p>
            <a:r>
              <a:rPr lang="en-DE" dirty="0" smtClean="0"/>
              <a:t>We can put this into stereotypical</a:t>
            </a:r>
            <a:r>
              <a:rPr lang="en-DE" baseline="0" dirty="0" smtClean="0"/>
              <a:t> classes (from our analysis so far).</a:t>
            </a:r>
            <a:endParaRPr lang="en-DE" dirty="0" smtClean="0"/>
          </a:p>
          <a:p>
            <a:endParaRPr lang="en-DE" dirty="0" smtClean="0"/>
          </a:p>
          <a:p>
            <a:r>
              <a:rPr lang="en-US" dirty="0" smtClean="0"/>
              <a:t>T</a:t>
            </a:r>
            <a:r>
              <a:rPr lang="en-DE" dirty="0" smtClean="0"/>
              <a:t>here</a:t>
            </a:r>
            <a:r>
              <a:rPr lang="en-DE" baseline="0" dirty="0" smtClean="0"/>
              <a:t> are lots of other good examples!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11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SEE OUR PAPER FOR MORE DETAILS!</a:t>
            </a:r>
          </a:p>
          <a:p>
            <a:endParaRPr lang="en-DE" dirty="0" smtClean="0"/>
          </a:p>
          <a:p>
            <a:r>
              <a:rPr lang="en-DE" dirty="0" smtClean="0"/>
              <a:t>THANKS</a:t>
            </a:r>
            <a:r>
              <a:rPr lang="en-DE" baseline="0" dirty="0" smtClean="0"/>
              <a:t> for listening – I am happy to answer questions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5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Generally, a good mapping within</a:t>
            </a:r>
            <a:r>
              <a:rPr lang="en-DE" baseline="0" dirty="0" smtClean="0"/>
              <a:t> the given Emoji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5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</a:t>
            </a:r>
            <a:r>
              <a:rPr lang="en-DE" dirty="0" smtClean="0"/>
              <a:t>esirebale to computationally understand semantics.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DE" dirty="0" smtClean="0"/>
              <a:t>Building</a:t>
            </a:r>
            <a:r>
              <a:rPr lang="en-DE" baseline="0" dirty="0" smtClean="0"/>
              <a:t> Block for lots of other tasks.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DE" dirty="0" smtClean="0"/>
          </a:p>
          <a:p>
            <a:pPr lvl="1"/>
            <a:r>
              <a:rPr lang="en-DE" dirty="0" smtClean="0"/>
              <a:t>But Semantics</a:t>
            </a:r>
            <a:r>
              <a:rPr lang="en-DE" baseline="0" dirty="0" smtClean="0"/>
              <a:t> of Emojis is a *hard problem*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</a:t>
            </a:r>
            <a:r>
              <a:rPr lang="en-DE" baseline="0" dirty="0" smtClean="0"/>
              <a:t>ulrutal differences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User Interface differences (platform dependent) – Apple vs Google vs Samsung vs Microsoft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Last, but not least human perception</a:t>
            </a:r>
          </a:p>
          <a:p>
            <a:pPr marL="0" indent="0">
              <a:buFontTx/>
              <a:buNone/>
            </a:pPr>
            <a:endParaRPr lang="en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So,</a:t>
            </a:r>
            <a:r>
              <a:rPr lang="en-DE" baseline="0" dirty="0" smtClean="0"/>
              <a:t> we will do an EXPLORATIVE STUDY on a NEW Online Social Network – the JODEL APP.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Approaches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Emoji 2 Emoji – get similar emojis for a given emoji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Emoji 2 Text – get textual description for a given emoji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Text 2 Emoji – compute an emoji to a given text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</a:t>
            </a:r>
            <a:r>
              <a:rPr lang="en-DE" baseline="0" dirty="0" smtClean="0"/>
              <a:t>ORD EMBEDDINGS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Hot research topic for the laste years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Good tool for any downstream task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Out DATASET is DIFFERENT to many others using Twitter or Google News!</a:t>
            </a:r>
          </a:p>
          <a:p>
            <a:pPr marL="628650" lvl="1" indent="-171450">
              <a:buFontTx/>
              <a:buChar char="-"/>
            </a:pPr>
            <a:endParaRPr lang="en-DE" baseline="0" dirty="0" smtClean="0"/>
          </a:p>
          <a:p>
            <a:pPr marL="0" lvl="0" indent="0">
              <a:buFontTx/>
              <a:buNone/>
            </a:pPr>
            <a:r>
              <a:rPr lang="en-DE" baseline="0" dirty="0" smtClean="0"/>
              <a:t>Before that, some words about our PUBLICLY RELEASED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BEFORE we get into details about Jodel:</a:t>
            </a:r>
          </a:p>
          <a:p>
            <a:r>
              <a:rPr lang="en-DE" dirty="0" smtClean="0"/>
              <a:t>I present you the Jodel Emoji Embedding Dataset containing 1488 different emojis</a:t>
            </a:r>
          </a:p>
          <a:p>
            <a:endParaRPr lang="en-DE" dirty="0" smtClean="0"/>
          </a:p>
          <a:p>
            <a:r>
              <a:rPr lang="en-DE" dirty="0" smtClean="0"/>
              <a:t>GDPR, NDA, many of you know these deal.</a:t>
            </a:r>
          </a:p>
          <a:p>
            <a:r>
              <a:rPr lang="en-DE" dirty="0" smtClean="0"/>
              <a:t>In</a:t>
            </a:r>
            <a:r>
              <a:rPr lang="en-DE" baseline="0" dirty="0" smtClean="0"/>
              <a:t> Short: PRIVACY; we MUST NOT publish ANY TEXT whatsoever.</a:t>
            </a:r>
          </a:p>
          <a:p>
            <a:endParaRPr lang="en-DE" baseline="0" dirty="0" smtClean="0"/>
          </a:p>
          <a:p>
            <a:r>
              <a:rPr lang="en-DE" baseline="0" dirty="0" smtClean="0"/>
              <a:t>BUT, the good news is:  EMOJI SUBEMBEDDING can be DOWNLOADED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There are 1488 emoji 300 dimensional vectors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Short python DEMO included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DE" baseline="0" dirty="0" smtClean="0"/>
              <a:t>Now what is this Messaging App?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DE" baseline="0" dirty="0" smtClean="0"/>
              <a:t>How does it look like?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DE" baseline="0" dirty="0" smtClean="0"/>
              <a:t>How does it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0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DE" dirty="0" smtClean="0"/>
              <a:t>tw </a:t>
            </a:r>
            <a:r>
              <a:rPr lang="en-US" dirty="0" err="1" smtClean="0"/>
              <a:t>Jodel</a:t>
            </a:r>
            <a:r>
              <a:rPr lang="en-US" baseline="0" dirty="0" smtClean="0"/>
              <a:t> </a:t>
            </a:r>
            <a:r>
              <a:rPr lang="en-DE" baseline="0" dirty="0" smtClean="0"/>
              <a:t> is a German word for </a:t>
            </a:r>
            <a:r>
              <a:rPr lang="en-US" baseline="0" dirty="0" err="1" smtClean="0"/>
              <a:t>Yodelling</a:t>
            </a:r>
            <a:r>
              <a:rPr lang="en-DE" baseline="0" dirty="0" smtClean="0"/>
              <a:t>:  </a:t>
            </a:r>
            <a:r>
              <a:rPr lang="en-US" baseline="0" dirty="0" smtClean="0"/>
              <a:t>calling out loud/singing</a:t>
            </a:r>
            <a:endParaRPr lang="en-DE" baseline="0" dirty="0" smtClean="0"/>
          </a:p>
          <a:p>
            <a:endParaRPr lang="en-DE" baseline="0" dirty="0" smtClean="0"/>
          </a:p>
          <a:p>
            <a:r>
              <a:rPr lang="en-DE" baseline="0" dirty="0" smtClean="0"/>
              <a:t>*EXPLAIN IMAGE*</a:t>
            </a:r>
          </a:p>
          <a:p>
            <a:endParaRPr lang="en-DE" baseline="0" dirty="0" smtClean="0"/>
          </a:p>
          <a:p>
            <a:r>
              <a:rPr lang="en-DE" baseline="0" dirty="0" smtClean="0"/>
              <a:t>MICROBLOGGING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Text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Images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</a:t>
            </a:r>
            <a:r>
              <a:rPr lang="en-DE" baseline="0" dirty="0" smtClean="0"/>
              <a:t>atest: Short Videos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DE" baseline="0" dirty="0" smtClean="0"/>
              <a:t>FOCUS TEXT ONLY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DE" baseline="0" dirty="0" smtClean="0"/>
              <a:t>LOCATION BASED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App creates LOCAL communities (comparable to cities) depending on USER’S GPS POSITION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Users CAN COMMUNICATE PUBLICLY in THREADS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App is totally anonymous: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NO USER HANDLES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LIMITED SOCIAL CREDIT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Before you ask: Yes, with suitable moderation in place, this works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DE" baseline="0" dirty="0" smtClean="0"/>
              <a:t>Real life chats, real life stories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DE" baseline="0" dirty="0" smtClean="0"/>
              <a:t>Twitter / Google = Probably LESS EMOJI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DE" baseline="0" dirty="0" smtClean="0"/>
              <a:t>IF YOU DOWNLOAD the APP, do not get too excited. Highly depends on the LOCAL community whether it is fun.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 smtClean="0"/>
          </a:p>
          <a:p>
            <a:r>
              <a:rPr lang="en-DE" dirty="0" smtClean="0"/>
              <a:t>Ramapping: SKIN COLOR CONFUSING – difference PROBABLY very LOW VERSUS OTHER EMOJIs</a:t>
            </a:r>
            <a:r>
              <a:rPr lang="en-DE" baseline="0" dirty="0" smtClean="0"/>
              <a:t> --- and</a:t>
            </a:r>
            <a:r>
              <a:rPr lang="en-DE" dirty="0" smtClean="0"/>
              <a:t> not</a:t>
            </a:r>
            <a:r>
              <a:rPr lang="en-DE" baseline="0" dirty="0" smtClean="0"/>
              <a:t> often used!</a:t>
            </a:r>
            <a:endParaRPr lang="en-DE" dirty="0" smtClean="0"/>
          </a:p>
          <a:p>
            <a:endParaRPr lang="en-DE" dirty="0" smtClean="0"/>
          </a:p>
          <a:p>
            <a:r>
              <a:rPr lang="en-DE" dirty="0" smtClean="0"/>
              <a:t>UP TO Version 5.0 was released in MAY 2017 – we find emojis in the dataset</a:t>
            </a:r>
          </a:p>
          <a:p>
            <a:r>
              <a:rPr lang="en-DE" dirty="0" smtClean="0"/>
              <a:t>YET, NO PROBLEM </a:t>
            </a:r>
            <a:r>
              <a:rPr lang="en-DE" baseline="0" dirty="0" smtClean="0"/>
              <a:t>for our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We have any</a:t>
            </a:r>
            <a:r>
              <a:rPr lang="en-DE" baseline="0" dirty="0" smtClean="0"/>
              <a:t> DOCUMENT with SENTENCES as INPUT</a:t>
            </a:r>
          </a:p>
          <a:p>
            <a:r>
              <a:rPr lang="en-DE" baseline="0" dirty="0" smtClean="0"/>
              <a:t>Algorithm calculates POSITION in VECTOR SPACE</a:t>
            </a:r>
          </a:p>
          <a:p>
            <a:r>
              <a:rPr lang="en-DE" baseline="0" dirty="0" smtClean="0"/>
              <a:t>According to METRIC: simultaneous occurrence</a:t>
            </a:r>
            <a:endParaRPr lang="en-DE" dirty="0" smtClean="0"/>
          </a:p>
          <a:p>
            <a:endParaRPr lang="en-DE" dirty="0" smtClean="0"/>
          </a:p>
          <a:p>
            <a:r>
              <a:rPr lang="en-DE" dirty="0" smtClean="0"/>
              <a:t>Words in this space</a:t>
            </a:r>
            <a:r>
              <a:rPr lang="en-DE" baseline="0" dirty="0" smtClean="0"/>
              <a:t> are now closer together IF they occur together more often.</a:t>
            </a:r>
          </a:p>
          <a:p>
            <a:r>
              <a:rPr lang="en-DE" baseline="0" dirty="0" smtClean="0"/>
              <a:t>This YIELDS a possibly SEMANTIC ASSOCIATION</a:t>
            </a:r>
          </a:p>
          <a:p>
            <a:endParaRPr lang="en-DE" baseline="0" dirty="0" smtClean="0"/>
          </a:p>
          <a:p>
            <a:endParaRPr lang="en-DE" baseline="0" dirty="0" smtClean="0"/>
          </a:p>
          <a:p>
            <a:r>
              <a:rPr lang="en-DE" baseline="0" dirty="0" smtClean="0"/>
              <a:t>Explain Parameters.</a:t>
            </a:r>
          </a:p>
          <a:p>
            <a:endParaRPr lang="en-DE" dirty="0" smtClean="0"/>
          </a:p>
          <a:p>
            <a:endParaRPr lang="en-DE" dirty="0" smtClean="0"/>
          </a:p>
          <a:p>
            <a:r>
              <a:rPr lang="en-DE" dirty="0" smtClean="0"/>
              <a:t>YES,</a:t>
            </a:r>
            <a:r>
              <a:rPr lang="en-DE" baseline="0" dirty="0" smtClean="0"/>
              <a:t> there are</a:t>
            </a:r>
            <a:r>
              <a:rPr lang="en-DE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DE" baseline="0" dirty="0" smtClean="0"/>
              <a:t>Any NEURAL NETWORKS w/o feedback eg, </a:t>
            </a:r>
            <a:r>
              <a:rPr lang="en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semantics-based measure of</a:t>
            </a:r>
            <a:r>
              <a:rPr lang="en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emoji similarity</a:t>
            </a:r>
            <a:r>
              <a:rPr lang="en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– work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Wijeratne</a:t>
            </a:r>
            <a:r>
              <a:rPr lang="en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 </a:t>
            </a:r>
            <a:endParaRPr lang="en-DE" baseline="0" dirty="0" smtClean="0"/>
          </a:p>
          <a:p>
            <a:pPr marL="171450" indent="-171450">
              <a:buFontTx/>
              <a:buChar char="-"/>
            </a:pPr>
            <a:r>
              <a:rPr lang="en-DE" baseline="0" dirty="0" smtClean="0"/>
              <a:t>Using CONTEXT: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Google Bert</a:t>
            </a:r>
          </a:p>
          <a:p>
            <a:pPr marL="628650" lvl="1" indent="-171450">
              <a:buFontTx/>
              <a:buChar char="-"/>
            </a:pPr>
            <a:r>
              <a:rPr lang="en-DE" baseline="0" dirty="0" smtClean="0"/>
              <a:t>Sentence Embeddings, eg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Siamese CBOW</a:t>
            </a:r>
            <a:r>
              <a:rPr lang="en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Kenter et al; </a:t>
            </a:r>
          </a:p>
          <a:p>
            <a:pPr marL="628650" lvl="1" indent="-171450">
              <a:buFontTx/>
              <a:buChar char="-"/>
            </a:pPr>
            <a:endParaRPr lang="en-DE" baseline="0" dirty="0" smtClean="0"/>
          </a:p>
          <a:p>
            <a:pPr marL="0" indent="0">
              <a:buFontTx/>
              <a:buNone/>
            </a:pPr>
            <a:r>
              <a:rPr lang="en-DE" dirty="0" smtClean="0"/>
              <a:t>Word2Vec is “simple” and</a:t>
            </a:r>
            <a:r>
              <a:rPr lang="en-DE" baseline="0" dirty="0" smtClean="0"/>
              <a:t> quite old; Yet it worked well for our EXPLORATIVE on the DATASET study as we will see.</a:t>
            </a:r>
          </a:p>
          <a:p>
            <a:pPr marL="0" indent="0">
              <a:buFontTx/>
              <a:buNone/>
            </a:pPr>
            <a:endParaRPr lang="en-DE" baseline="0" dirty="0" smtClean="0"/>
          </a:p>
          <a:p>
            <a:pPr marL="0" indent="0">
              <a:buFontTx/>
              <a:buNone/>
            </a:pPr>
            <a:endParaRPr lang="en-DE" baseline="0" dirty="0" smtClean="0"/>
          </a:p>
          <a:p>
            <a:pPr marL="0" indent="0">
              <a:buFontTx/>
              <a:buNone/>
            </a:pPr>
            <a:r>
              <a:rPr lang="en-DE" baseline="0" dirty="0" smtClean="0"/>
              <a:t>So first, let us grasp what our model looks like...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I will NOT BOTHER</a:t>
            </a:r>
            <a:r>
              <a:rPr lang="en-DE" baseline="0" dirty="0" smtClean="0"/>
              <a:t> you with TECHNICAL DETAILS</a:t>
            </a:r>
            <a:endParaRPr lang="en-DE" dirty="0" smtClean="0"/>
          </a:p>
          <a:p>
            <a:endParaRPr lang="en-DE" dirty="0" smtClean="0"/>
          </a:p>
          <a:p>
            <a:r>
              <a:rPr lang="en-US" dirty="0" smtClean="0"/>
              <a:t>I</a:t>
            </a:r>
            <a:r>
              <a:rPr lang="en-DE" dirty="0" smtClean="0"/>
              <a:t>f you are very interested: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 smtClean="0"/>
              <a:t>“</a:t>
            </a:r>
            <a:r>
              <a:rPr lang="en-US" dirty="0" smtClean="0"/>
              <a:t>Visualizing High-Dimensional Data</a:t>
            </a:r>
            <a:r>
              <a:rPr lang="en-DE" dirty="0" smtClean="0"/>
              <a:t> </a:t>
            </a:r>
            <a:r>
              <a:rPr lang="en-US" dirty="0" smtClean="0">
                <a:effectLst/>
              </a:rPr>
              <a:t>Using t-SNE</a:t>
            </a:r>
            <a:r>
              <a:rPr lang="en-DE" dirty="0" smtClean="0">
                <a:effectLst/>
              </a:rPr>
              <a:t>” van der Maaten</a:t>
            </a:r>
            <a:r>
              <a:rPr lang="en-DE" baseline="0" dirty="0" smtClean="0">
                <a:effectLst/>
              </a:rPr>
              <a:t> et al. 2014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6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Just ignore</a:t>
            </a:r>
            <a:r>
              <a:rPr lang="en-DE" baseline="0" dirty="0" smtClean="0"/>
              <a:t> the axes as they are purely technical.</a:t>
            </a:r>
          </a:p>
          <a:p>
            <a:endParaRPr lang="en-DE" baseline="0" dirty="0" smtClean="0"/>
          </a:p>
          <a:p>
            <a:r>
              <a:rPr lang="en-DE" dirty="0" smtClean="0"/>
              <a:t>Clusters: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ANIMALS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FACES – can be split into negative/positive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FOOD &amp; FRUITS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WEATHER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FLAGS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SPORTS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FAMILIES</a:t>
            </a:r>
            <a:r>
              <a:rPr lang="en-DE" baseline="0" dirty="0" smtClean="0"/>
              <a:t> &amp; MARRIAGE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ADVENTURE, SIGHTSEEING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...</a:t>
            </a:r>
            <a:endParaRPr lang="en-DE" dirty="0" smtClean="0"/>
          </a:p>
          <a:p>
            <a:endParaRPr lang="en-DE" dirty="0" smtClean="0"/>
          </a:p>
          <a:p>
            <a:r>
              <a:rPr lang="en-DE" dirty="0" smtClean="0"/>
              <a:t>And lots of more details</a:t>
            </a:r>
            <a:r>
              <a:rPr lang="en-DE" baseline="0" dirty="0" smtClean="0"/>
              <a:t> to be discovered in this picture..</a:t>
            </a:r>
            <a:endParaRPr lang="en-DE" dirty="0" smtClean="0"/>
          </a:p>
          <a:p>
            <a:endParaRPr lang="en-DE" dirty="0" smtClean="0"/>
          </a:p>
          <a:p>
            <a:r>
              <a:rPr lang="en-DE" dirty="0" smtClean="0"/>
              <a:t>So there are</a:t>
            </a:r>
            <a:r>
              <a:rPr lang="en-DE" baseline="0" dirty="0" smtClean="0"/>
              <a:t> topic clusters, but does this really translate to valid associations?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Emoji SIMILARITY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COSINE</a:t>
            </a:r>
            <a:r>
              <a:rPr lang="en-DE" baseline="0" dirty="0" smtClean="0"/>
              <a:t> VECTOR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HAND PICKED REPRESENTATIVE EXAMPLES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DE" dirty="0" smtClean="0"/>
              <a:t>BEER	Party, Alcohol,</a:t>
            </a:r>
            <a:r>
              <a:rPr lang="en-DE" baseline="0" dirty="0" smtClean="0"/>
              <a:t> Positivity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DE" dirty="0" smtClean="0"/>
              <a:t>Now the fun part: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DE" dirty="0" smtClean="0"/>
              <a:t>PEACH	Eggplant, Banana, Tongue, Sweat Droplets, Cherry,</a:t>
            </a:r>
            <a:r>
              <a:rPr lang="en-DE" baseline="0" dirty="0" smtClean="0"/>
              <a:t> smirking face, index point, corn, tangerine, mouth – top 11..20 camera, fire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</a:t>
            </a:r>
            <a:r>
              <a:rPr lang="en-DE" baseline="0" dirty="0" smtClean="0"/>
              <a:t>ots of other fruits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BUT T</a:t>
            </a:r>
            <a:r>
              <a:rPr lang="en-US" baseline="0" dirty="0" smtClean="0"/>
              <a:t>o</a:t>
            </a:r>
            <a:r>
              <a:rPr lang="en-DE" baseline="0" dirty="0" smtClean="0"/>
              <a:t>ngue, Mouth, Droplets HINT to DIFFERENCT SEMANTIC than FRUIT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Well, you know internet.</a:t>
            </a: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DE" dirty="0" smtClean="0"/>
              <a:t>CASTLE	national park, statue of liberty, house, teacher, ship, night</a:t>
            </a:r>
            <a:r>
              <a:rPr lang="en-DE" baseline="0" dirty="0" smtClean="0"/>
              <a:t> with stars, mount fuji, princess, houses, crown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Mountains, Houses, Princess, Crown    ----    teacher? </a:t>
            </a:r>
            <a:r>
              <a:rPr lang="en-US" baseline="0" dirty="0" smtClean="0"/>
              <a:t>P</a:t>
            </a:r>
            <a:r>
              <a:rPr lang="en-DE" baseline="0" dirty="0" smtClean="0"/>
              <a:t>robably Harry Potter.</a:t>
            </a: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DE" dirty="0" smtClean="0"/>
              <a:t>WINKY FACE	winking with tongue, victory, savoring food, beaming face smiling</a:t>
            </a:r>
            <a:r>
              <a:rPr lang="en-DE" baseline="0" dirty="0" smtClean="0"/>
              <a:t> eyes, grinning smiling eyes, grinning big eyes, with halo (gloriole), grinning squinting, blowing kiss, smirking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Just other</a:t>
            </a:r>
            <a:r>
              <a:rPr lang="en-DE" baseline="0" dirty="0" smtClean="0"/>
              <a:t> POSITIVE Faces – Used VERY much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DE" dirty="0" smtClean="0"/>
              <a:t>BUS	oncoming bus, automobile, railway car,</a:t>
            </a:r>
            <a:r>
              <a:rPr lang="en-DE" baseline="0" dirty="0" smtClean="0"/>
              <a:t> racing car, dashing away, tram car, sport utility vehicle, biking, bicycle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cars &amp; transportation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DE" dirty="0" smtClean="0"/>
              <a:t>As we can explain lots of the associations, lets look into resulting</a:t>
            </a:r>
            <a:r>
              <a:rPr lang="en-DE" baseline="0" dirty="0" smtClean="0"/>
              <a:t> EMOJI 2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07A3-BD60-434B-B9D1-96B158C68B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691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93C3-3177-4974-8F9F-8218EA054FAD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1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CA7-FE4F-4321-89C8-0DB9223465E5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852-241F-4F7D-98B9-33EC3E48E8C3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171D-1D84-49BD-B154-35FFE1C43DC8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F65-2E5A-4DE4-A3EC-A5467691FC98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7E-D840-4144-8AEB-2F8181A5AEC9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743-0CFE-4212-9094-F6621CB5FDA8}" type="datetime1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E148-4441-44E2-A8A9-8A98822A11AB}" type="datetime1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7A59-EAC9-4ABC-AC50-46145F392D38}" type="datetime1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B029-E79E-43DF-9162-4089C499B1F3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F510-CFB2-4B99-9267-235C6C687CC4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BC2B-538E-4DC4-98A9-E390213F86A3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E013-B407-4B7F-8E74-809EC241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6620" y="1122363"/>
            <a:ext cx="9275379" cy="2387600"/>
          </a:xfrm>
        </p:spPr>
        <p:txBody>
          <a:bodyPr>
            <a:normAutofit/>
          </a:bodyPr>
          <a:lstStyle/>
          <a:p>
            <a:r>
              <a:rPr lang="en-US" sz="3500" dirty="0"/>
              <a:t>Word-Emoji </a:t>
            </a:r>
            <a:r>
              <a:rPr lang="en-US" sz="3500" dirty="0" err="1"/>
              <a:t>Embeddings</a:t>
            </a:r>
            <a:r>
              <a:rPr lang="en-US" sz="3500" dirty="0"/>
              <a:t> from large scale Messaging Data reflect real-world</a:t>
            </a:r>
            <a:br>
              <a:rPr lang="en-US" sz="3500" dirty="0"/>
            </a:br>
            <a:r>
              <a:rPr lang="en-US" sz="3500" dirty="0"/>
              <a:t>Semantic Associations of Expressive Icons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24299"/>
            <a:ext cx="11145520" cy="279717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Helge Reelfs</a:t>
            </a:r>
            <a:r>
              <a:rPr lang="en-DE" baseline="30000" dirty="0" smtClean="0"/>
              <a:t>1</a:t>
            </a:r>
            <a:r>
              <a:rPr lang="en-US" dirty="0" smtClean="0"/>
              <a:t>, Oliver </a:t>
            </a:r>
            <a:r>
              <a:rPr lang="en-US" dirty="0" err="1" smtClean="0"/>
              <a:t>Hohlfeld</a:t>
            </a:r>
            <a:r>
              <a:rPr lang="en-DE" baseline="30000" dirty="0" smtClean="0"/>
              <a:t>1</a:t>
            </a:r>
            <a:r>
              <a:rPr lang="en-US" dirty="0" smtClean="0"/>
              <a:t>, Markus </a:t>
            </a:r>
            <a:r>
              <a:rPr lang="en-US" dirty="0" err="1" smtClean="0"/>
              <a:t>Strohmaier</a:t>
            </a:r>
            <a:r>
              <a:rPr lang="en-DE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Niklas</a:t>
            </a:r>
            <a:r>
              <a:rPr lang="en-US" dirty="0" smtClean="0"/>
              <a:t> </a:t>
            </a:r>
            <a:r>
              <a:rPr lang="en-US" dirty="0" err="1" smtClean="0"/>
              <a:t>Henckell</a:t>
            </a:r>
            <a:r>
              <a:rPr lang="en-DE" baseline="30000" dirty="0"/>
              <a:t>3</a:t>
            </a:r>
            <a:endParaRPr lang="en-DE" dirty="0" smtClean="0"/>
          </a:p>
          <a:p>
            <a:r>
              <a:rPr lang="en-DE" baseline="30000" dirty="0" smtClean="0"/>
              <a:t>1 </a:t>
            </a:r>
            <a:r>
              <a:rPr lang="en-DE" dirty="0" smtClean="0"/>
              <a:t>Brandenburg University of Technology</a:t>
            </a:r>
          </a:p>
          <a:p>
            <a:r>
              <a:rPr lang="en-DE" baseline="30000" dirty="0" smtClean="0"/>
              <a:t>2 </a:t>
            </a:r>
            <a:r>
              <a:rPr lang="en-DE" dirty="0" smtClean="0"/>
              <a:t>RWTH Aachen University &amp; GESIS</a:t>
            </a:r>
          </a:p>
          <a:p>
            <a:r>
              <a:rPr lang="en-DE" baseline="30000" dirty="0" smtClean="0"/>
              <a:t>3 </a:t>
            </a:r>
            <a:r>
              <a:rPr lang="en-DE" dirty="0" smtClean="0"/>
              <a:t>The Jodel Venture GmbH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International Workshop on Emoji Understanding and Applications in Social Media</a:t>
            </a:r>
          </a:p>
          <a:p>
            <a:r>
              <a:rPr lang="en-US" dirty="0" smtClean="0"/>
              <a:t>June 8,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2" descr="Image result for jodel">
            <a:extLst>
              <a:ext uri="{FF2B5EF4-FFF2-40B4-BE49-F238E27FC236}">
                <a16:creationId xmlns:a16="http://schemas.microsoft.com/office/drawing/2014/main" id="{7559642B-8DFA-4FEF-9BBC-23942033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403">
            <a:off x="-71325" y="629283"/>
            <a:ext cx="2937253" cy="2937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16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Emoji 2 Text </a:t>
            </a:r>
            <a:r>
              <a:rPr lang="en-DE" dirty="0" smtClean="0"/>
              <a:t>–</a:t>
            </a:r>
            <a:r>
              <a:rPr lang="en-US" dirty="0" smtClean="0"/>
              <a:t> Top 10 Similarity*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2430" y="6442829"/>
            <a:ext cx="4584011" cy="478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/>
              <a:t>*smallest vector space cosine distance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6371"/>
              </p:ext>
            </p:extLst>
          </p:nvPr>
        </p:nvGraphicFramePr>
        <p:xfrm>
          <a:off x="1692856" y="1690688"/>
          <a:ext cx="8636001" cy="414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59">
                  <a:extLst>
                    <a:ext uri="{9D8B030D-6E8A-4147-A177-3AD203B41FA5}">
                      <a16:colId xmlns:a16="http://schemas.microsoft.com/office/drawing/2014/main" val="1060240014"/>
                    </a:ext>
                  </a:extLst>
                </a:gridCol>
                <a:gridCol w="1099533">
                  <a:extLst>
                    <a:ext uri="{9D8B030D-6E8A-4147-A177-3AD203B41FA5}">
                      <a16:colId xmlns:a16="http://schemas.microsoft.com/office/drawing/2014/main" val="3963579204"/>
                    </a:ext>
                  </a:extLst>
                </a:gridCol>
                <a:gridCol w="6442509">
                  <a:extLst>
                    <a:ext uri="{9D8B030D-6E8A-4147-A177-3AD203B41FA5}">
                      <a16:colId xmlns:a16="http://schemas.microsoft.com/office/drawing/2014/main" val="3512094073"/>
                    </a:ext>
                  </a:extLst>
                </a:gridCol>
              </a:tblGrid>
              <a:tr h="4637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Emoji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4398"/>
                  </a:ext>
                </a:extLst>
              </a:tr>
              <a:tr h="7361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beer, cheers,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next time, my, well, first, last, fine,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evening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676958"/>
                  </a:ext>
                </a:extLst>
              </a:tr>
              <a:tr h="7361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(buttocks coll.), (breasts coll.), thong, (buttocks coll.), breasts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68882"/>
                  </a:ext>
                </a:extLst>
              </a:tr>
              <a:tr h="7361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castle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hogwarts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ilvermorny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heidelberg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palace, prince, kingdom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island,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emojis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beasts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60910"/>
                  </a:ext>
                </a:extLst>
              </a:tr>
              <a:tr h="7361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fun, gladly, please, if, search,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search, thanks, beautiful, at least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08447"/>
                  </a:ext>
                </a:extLst>
              </a:tr>
              <a:tr h="7361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(name), bus driver,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racing team,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(name), bus line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(local transportation),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busses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racing, (local transportation)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1358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47" y="2169721"/>
            <a:ext cx="694263" cy="694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98" y="2937259"/>
            <a:ext cx="660390" cy="660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80" y="3628360"/>
            <a:ext cx="705530" cy="705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81" y="4378822"/>
            <a:ext cx="675029" cy="675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9" y="5014041"/>
            <a:ext cx="681631" cy="681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1863" y="453167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omni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92390" y="2376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60553" y="306605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single*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16434" y="383885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50908" y="5274422"/>
            <a:ext cx="101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platform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896868" y="2157588"/>
            <a:ext cx="6438591" cy="3677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93567" y="2863984"/>
            <a:ext cx="6438591" cy="2972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95318" y="3628359"/>
            <a:ext cx="6438591" cy="2206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94085" y="4378822"/>
            <a:ext cx="6438591" cy="1461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96868" y="5105063"/>
            <a:ext cx="6438591" cy="734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769970" y="2696369"/>
            <a:ext cx="7532188" cy="1734207"/>
            <a:chOff x="2252013" y="2462350"/>
            <a:chExt cx="7532188" cy="1734207"/>
          </a:xfrm>
        </p:grpSpPr>
        <p:sp>
          <p:nvSpPr>
            <p:cNvPr id="19" name="Rounded Rectangle 18"/>
            <p:cNvSpPr/>
            <p:nvPr/>
          </p:nvSpPr>
          <p:spPr>
            <a:xfrm>
              <a:off x="2252013" y="2462350"/>
              <a:ext cx="6922588" cy="173420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Stereotypical </a:t>
              </a:r>
              <a:r>
                <a:rPr lang="en-US" sz="2800" b="1" dirty="0" smtClean="0"/>
                <a:t>emoji classes</a:t>
              </a:r>
            </a:p>
            <a:p>
              <a:pPr algn="ctr"/>
              <a:r>
                <a:rPr lang="en-US" sz="2800" i="1" dirty="0" smtClean="0"/>
                <a:t>(we spotted so far)</a:t>
              </a:r>
              <a:endParaRPr lang="en-US" sz="2800" i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5001" y="2719853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4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r>
              <a:rPr lang="en-US" dirty="0" smtClean="0"/>
              <a:t> </a:t>
            </a:r>
            <a:r>
              <a:rPr lang="en-US" b="1" dirty="0" smtClean="0"/>
              <a:t>can catch </a:t>
            </a:r>
            <a:r>
              <a:rPr lang="en-US" b="1" dirty="0" err="1" smtClean="0"/>
              <a:t>sema</a:t>
            </a:r>
            <a:r>
              <a:rPr lang="en-DE" b="1" dirty="0" smtClean="0"/>
              <a:t>n</a:t>
            </a:r>
            <a:r>
              <a:rPr lang="en-US" b="1" dirty="0" smtClean="0"/>
              <a:t>tic associations</a:t>
            </a:r>
          </a:p>
          <a:p>
            <a:r>
              <a:rPr lang="en-DE" dirty="0" smtClean="0"/>
              <a:t>Our </a:t>
            </a:r>
            <a:r>
              <a:rPr lang="en-US" dirty="0" smtClean="0"/>
              <a:t>embedding </a:t>
            </a:r>
            <a:r>
              <a:rPr lang="en-US" b="1" dirty="0" smtClean="0"/>
              <a:t>cannot</a:t>
            </a:r>
            <a:r>
              <a:rPr lang="en-US" dirty="0" smtClean="0"/>
              <a:t> catch </a:t>
            </a:r>
            <a:r>
              <a:rPr lang="en-US" b="1" dirty="0" smtClean="0"/>
              <a:t>multiple semantics</a:t>
            </a:r>
            <a:r>
              <a:rPr lang="en-US" dirty="0" smtClean="0"/>
              <a:t> </a:t>
            </a:r>
            <a:r>
              <a:rPr lang="en-US" dirty="0" err="1" smtClean="0"/>
              <a:t>reasonabl</a:t>
            </a:r>
            <a:r>
              <a:rPr lang="en-DE" dirty="0" smtClean="0"/>
              <a:t>y</a:t>
            </a:r>
            <a:endParaRPr lang="en-US" dirty="0" smtClean="0"/>
          </a:p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r>
              <a:rPr lang="en-US" dirty="0" smtClean="0"/>
              <a:t> work </a:t>
            </a:r>
            <a:r>
              <a:rPr lang="en-US" b="1" dirty="0" smtClean="0"/>
              <a:t>well on OSN chat data</a:t>
            </a:r>
          </a:p>
          <a:p>
            <a:r>
              <a:rPr lang="en-US" dirty="0" smtClean="0"/>
              <a:t>(A simple ML downstream task for </a:t>
            </a:r>
            <a:r>
              <a:rPr lang="en-US" b="1" dirty="0" smtClean="0"/>
              <a:t>Text 2 Emoji works well</a:t>
            </a:r>
            <a:r>
              <a:rPr lang="en-US" dirty="0" smtClean="0"/>
              <a:t>)</a:t>
            </a:r>
          </a:p>
          <a:p>
            <a:endParaRPr lang="en-US" sz="1000" dirty="0" smtClean="0"/>
          </a:p>
          <a:p>
            <a:r>
              <a:rPr lang="en-US" dirty="0" smtClean="0"/>
              <a:t>So what next?</a:t>
            </a:r>
          </a:p>
          <a:p>
            <a:pPr lvl="1"/>
            <a:r>
              <a:rPr lang="en-US" dirty="0" smtClean="0"/>
              <a:t>Look into convergence with higher </a:t>
            </a:r>
            <a:r>
              <a:rPr lang="en-US" b="1" dirty="0" smtClean="0"/>
              <a:t>amount of training</a:t>
            </a:r>
          </a:p>
          <a:p>
            <a:pPr lvl="1"/>
            <a:r>
              <a:rPr lang="en-US" dirty="0" smtClean="0"/>
              <a:t>Look for </a:t>
            </a:r>
            <a:r>
              <a:rPr lang="en-US" b="1" dirty="0" smtClean="0"/>
              <a:t>alternative </a:t>
            </a:r>
            <a:r>
              <a:rPr lang="en-US" b="1" dirty="0" err="1" smtClean="0"/>
              <a:t>embeddings</a:t>
            </a:r>
            <a:r>
              <a:rPr lang="en-US" dirty="0" smtClean="0"/>
              <a:t> (e.g., including context)</a:t>
            </a:r>
          </a:p>
          <a:p>
            <a:pPr lvl="1"/>
            <a:r>
              <a:rPr lang="en-US" dirty="0" smtClean="0"/>
              <a:t>Incorporate </a:t>
            </a:r>
            <a:r>
              <a:rPr lang="en-US" b="1" dirty="0" smtClean="0"/>
              <a:t>human labelling </a:t>
            </a:r>
            <a:r>
              <a:rPr lang="en-US" dirty="0" smtClean="0"/>
              <a:t>for more quantitative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00573" y="23950"/>
            <a:ext cx="7491427" cy="1734207"/>
            <a:chOff x="4700573" y="23950"/>
            <a:chExt cx="7491427" cy="1734207"/>
          </a:xfrm>
        </p:grpSpPr>
        <p:sp>
          <p:nvSpPr>
            <p:cNvPr id="5" name="Rounded Rectangle 4"/>
            <p:cNvSpPr/>
            <p:nvPr/>
          </p:nvSpPr>
          <p:spPr>
            <a:xfrm>
              <a:off x="4700573" y="23950"/>
              <a:ext cx="6922588" cy="173420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Dowload</a:t>
              </a:r>
              <a:r>
                <a:rPr lang="en-US" sz="2800" dirty="0" smtClean="0"/>
                <a:t> JEED1488 dataset now: </a:t>
              </a:r>
              <a:r>
                <a:rPr lang="en-US" sz="2800" b="1" dirty="0" smtClean="0"/>
                <a:t>https://github.com/tuedelue/jeed</a:t>
              </a:r>
              <a:endParaRPr lang="en-US" sz="28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81453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5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 smtClean="0"/>
              <a:t>Backup Slides.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Emoji 2 Emoji </a:t>
            </a:r>
            <a:r>
              <a:rPr lang="en-DE" dirty="0" smtClean="0"/>
              <a:t>–</a:t>
            </a:r>
            <a:r>
              <a:rPr lang="en-US" dirty="0" smtClean="0"/>
              <a:t> Top 1 Emoji Group Confusion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49" y="1350009"/>
            <a:ext cx="6014051" cy="54526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26814" y="2512444"/>
            <a:ext cx="7532188" cy="1734207"/>
            <a:chOff x="2252013" y="2462350"/>
            <a:chExt cx="7532188" cy="1734207"/>
          </a:xfrm>
        </p:grpSpPr>
        <p:sp>
          <p:nvSpPr>
            <p:cNvPr id="6" name="Rounded Rectangle 5"/>
            <p:cNvSpPr/>
            <p:nvPr/>
          </p:nvSpPr>
          <p:spPr>
            <a:xfrm>
              <a:off x="2252013" y="2462350"/>
              <a:ext cx="6922588" cy="173420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Top 1 similar emoji</a:t>
              </a:r>
            </a:p>
            <a:p>
              <a:pPr algn="ctr"/>
              <a:r>
                <a:rPr lang="en-US" sz="2800" dirty="0" smtClean="0"/>
                <a:t>usually </a:t>
              </a:r>
              <a:r>
                <a:rPr lang="en-US" sz="2800" b="1" dirty="0" smtClean="0"/>
                <a:t>within same group</a:t>
              </a:r>
              <a:endParaRPr lang="en-US" sz="28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5001" y="2719853"/>
              <a:ext cx="1219200" cy="1219200"/>
            </a:xfrm>
            <a:prstGeom prst="rect">
              <a:avLst/>
            </a:prstGeom>
          </p:spPr>
        </p:pic>
      </p:grpSp>
      <p:sp>
        <p:nvSpPr>
          <p:cNvPr id="11" name="Arc 10"/>
          <p:cNvSpPr/>
          <p:nvPr/>
        </p:nvSpPr>
        <p:spPr>
          <a:xfrm rot="10800000">
            <a:off x="1935479" y="2517938"/>
            <a:ext cx="2926080" cy="3457427"/>
          </a:xfrm>
          <a:prstGeom prst="arc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1346" y="5120640"/>
            <a:ext cx="114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Text 2 Emoji  - ML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17" y="3521464"/>
            <a:ext cx="5547841" cy="28348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DE" dirty="0" smtClean="0"/>
              <a:t>redict first emoji (</a:t>
            </a:r>
            <a:r>
              <a:rPr lang="en-DE" b="1" dirty="0" smtClean="0"/>
              <a:t>1 out of 117</a:t>
            </a:r>
            <a:r>
              <a:rPr lang="en-DE" dirty="0" smtClean="0"/>
              <a:t>)</a:t>
            </a:r>
          </a:p>
          <a:p>
            <a:r>
              <a:rPr lang="en-DE" b="1" dirty="0" smtClean="0"/>
              <a:t>Naive</a:t>
            </a:r>
            <a:r>
              <a:rPr lang="en-DE" dirty="0" smtClean="0"/>
              <a:t> Approach: </a:t>
            </a:r>
            <a:r>
              <a:rPr lang="en-DE" b="1" dirty="0" smtClean="0"/>
              <a:t>Most similar </a:t>
            </a:r>
            <a:r>
              <a:rPr lang="en-DE" dirty="0" smtClean="0"/>
              <a:t>within embedding</a:t>
            </a:r>
          </a:p>
          <a:p>
            <a:r>
              <a:rPr lang="en-DE" dirty="0" smtClean="0"/>
              <a:t>Other off the shelf ML Tools</a:t>
            </a:r>
          </a:p>
          <a:p>
            <a:r>
              <a:rPr lang="en-DE" dirty="0" smtClean="0"/>
              <a:t>Better than random</a:t>
            </a:r>
          </a:p>
          <a:p>
            <a:r>
              <a:rPr lang="en-DE" dirty="0" smtClean="0"/>
              <a:t>Comparably well</a:t>
            </a:r>
            <a:r>
              <a:rPr lang="en-DE" dirty="0"/>
              <a:t> </a:t>
            </a:r>
            <a:r>
              <a:rPr lang="en-DE" dirty="0" smtClean="0"/>
              <a:t>to RW</a:t>
            </a:r>
          </a:p>
        </p:txBody>
      </p:sp>
    </p:spTree>
    <p:extLst>
      <p:ext uri="{BB962C8B-B14F-4D97-AF65-F5344CB8AC3E}">
        <p14:creationId xmlns:p14="http://schemas.microsoft.com/office/powerpoint/2010/main" val="9798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the semantics of Emoji</a:t>
            </a:r>
          </a:p>
          <a:p>
            <a:r>
              <a:rPr lang="en-US" dirty="0" smtClean="0"/>
              <a:t>We do an </a:t>
            </a:r>
            <a:r>
              <a:rPr lang="en-US" b="1" dirty="0" smtClean="0"/>
              <a:t>explorative</a:t>
            </a:r>
            <a:r>
              <a:rPr lang="en-US" dirty="0" smtClean="0"/>
              <a:t> study</a:t>
            </a:r>
            <a:r>
              <a:rPr lang="en-DE" dirty="0" smtClean="0"/>
              <a:t> an an </a:t>
            </a:r>
            <a:r>
              <a:rPr lang="en-DE" b="1" dirty="0" smtClean="0"/>
              <a:t>OSN/Messging App dataset</a:t>
            </a:r>
            <a:endParaRPr lang="en-US" b="1" dirty="0" smtClean="0"/>
          </a:p>
          <a:p>
            <a:r>
              <a:rPr lang="en-US" dirty="0" smtClean="0"/>
              <a:t>Three different approaches</a:t>
            </a:r>
          </a:p>
          <a:p>
            <a:pPr lvl="1"/>
            <a:r>
              <a:rPr lang="en-US" dirty="0" smtClean="0"/>
              <a:t>Emoji 2 Emoji </a:t>
            </a:r>
            <a:r>
              <a:rPr lang="en-DE" dirty="0" smtClean="0"/>
              <a:t>–</a:t>
            </a:r>
            <a:r>
              <a:rPr lang="en-US" dirty="0" smtClean="0"/>
              <a:t> Analysis of hand-picked examples</a:t>
            </a:r>
          </a:p>
          <a:p>
            <a:pPr lvl="1"/>
            <a:r>
              <a:rPr lang="en-US" dirty="0" smtClean="0"/>
              <a:t>Emoji 2 Text </a:t>
            </a:r>
            <a:r>
              <a:rPr lang="en-DE" dirty="0" smtClean="0"/>
              <a:t>–</a:t>
            </a:r>
            <a:r>
              <a:rPr lang="en-US" dirty="0" smtClean="0"/>
              <a:t> Analysis of hand-picked examples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(Text 2 Emoji </a:t>
            </a:r>
            <a:r>
              <a:rPr lang="en-DE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ML downstream task [see paper])</a:t>
            </a:r>
          </a:p>
          <a:p>
            <a:r>
              <a:rPr lang="en-US" dirty="0" smtClean="0"/>
              <a:t>Leverage well-established methods: Word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73867" y="4987268"/>
            <a:ext cx="6785960" cy="1734207"/>
            <a:chOff x="2573867" y="4987268"/>
            <a:chExt cx="6785960" cy="1734207"/>
          </a:xfrm>
        </p:grpSpPr>
        <p:sp>
          <p:nvSpPr>
            <p:cNvPr id="5" name="Rounded Rectangle 4"/>
            <p:cNvSpPr/>
            <p:nvPr/>
          </p:nvSpPr>
          <p:spPr>
            <a:xfrm>
              <a:off x="2573867" y="4987268"/>
              <a:ext cx="6104466" cy="173420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But </a:t>
              </a:r>
              <a:r>
                <a:rPr lang="en-DE" sz="2800" dirty="0" smtClean="0"/>
                <a:t>wait, </a:t>
              </a:r>
              <a:r>
                <a:rPr lang="en-US" sz="2800" dirty="0" smtClean="0"/>
                <a:t>what’s the point then?</a:t>
              </a:r>
              <a:endParaRPr lang="en-US" sz="28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627" y="5244771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6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JEED-1488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Jodel</a:t>
            </a:r>
            <a:r>
              <a:rPr lang="en-US" dirty="0" smtClean="0"/>
              <a:t> Emoji Embedding Dataset containing 1488 emoji</a:t>
            </a:r>
          </a:p>
          <a:p>
            <a:r>
              <a:rPr lang="en-US" dirty="0" smtClean="0"/>
              <a:t>Due to privacy concerns, we cannot publish the text-related parts</a:t>
            </a:r>
          </a:p>
          <a:p>
            <a:r>
              <a:rPr lang="en-US" dirty="0" smtClean="0"/>
              <a:t>However, we have released our Emoji-only </a:t>
            </a:r>
            <a:r>
              <a:rPr lang="en-US" dirty="0" err="1" smtClean="0"/>
              <a:t>Subembedding</a:t>
            </a:r>
            <a:endParaRPr lang="en-DE" dirty="0" smtClean="0"/>
          </a:p>
          <a:p>
            <a:r>
              <a:rPr lang="en-DE" dirty="0" smtClean="0"/>
              <a:t>Hopefully, it will be useful for the research community!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34706" y="4117490"/>
            <a:ext cx="7491427" cy="1734207"/>
            <a:chOff x="2634706" y="4001294"/>
            <a:chExt cx="7491427" cy="1734207"/>
          </a:xfrm>
        </p:grpSpPr>
        <p:sp>
          <p:nvSpPr>
            <p:cNvPr id="5" name="Rounded Rectangle 4"/>
            <p:cNvSpPr/>
            <p:nvPr/>
          </p:nvSpPr>
          <p:spPr>
            <a:xfrm>
              <a:off x="2634706" y="4001294"/>
              <a:ext cx="6922588" cy="173420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Dowload</a:t>
              </a:r>
              <a:r>
                <a:rPr lang="en-US" sz="2800" dirty="0" smtClean="0"/>
                <a:t> now at </a:t>
              </a:r>
              <a:r>
                <a:rPr lang="en-US" sz="2800" b="1" dirty="0" smtClean="0"/>
                <a:t>https://github.com/tuedelue/jeed</a:t>
              </a:r>
              <a:endParaRPr lang="en-US" sz="28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933" y="4258797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4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Jodel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Microblogging/Chatting</a:t>
            </a:r>
            <a:r>
              <a:rPr lang="en-US" dirty="0" smtClean="0"/>
              <a:t> App</a:t>
            </a:r>
          </a:p>
          <a:p>
            <a:pPr lvl="1"/>
            <a:r>
              <a:rPr lang="en-US" b="1" dirty="0" smtClean="0"/>
              <a:t>Text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(Short videos)</a:t>
            </a:r>
          </a:p>
          <a:p>
            <a:r>
              <a:rPr lang="en-US" dirty="0" smtClean="0"/>
              <a:t>Unique properties</a:t>
            </a:r>
          </a:p>
          <a:p>
            <a:pPr lvl="1"/>
            <a:r>
              <a:rPr lang="en-US" b="1" dirty="0" smtClean="0"/>
              <a:t>Location-based</a:t>
            </a:r>
          </a:p>
          <a:p>
            <a:pPr lvl="1"/>
            <a:r>
              <a:rPr lang="en-US" b="1" dirty="0" smtClean="0"/>
              <a:t>Anonymous</a:t>
            </a:r>
          </a:p>
          <a:p>
            <a:r>
              <a:rPr lang="en-US" dirty="0" smtClean="0"/>
              <a:t>Set out in Germany late 2014</a:t>
            </a:r>
          </a:p>
          <a:p>
            <a:pPr lvl="1"/>
            <a:r>
              <a:rPr lang="en-US" dirty="0" smtClean="0"/>
              <a:t>Popular across Europe &amp; Gulf states</a:t>
            </a:r>
          </a:p>
          <a:p>
            <a:pPr lvl="1"/>
            <a:r>
              <a:rPr lang="en-US" dirty="0" smtClean="0"/>
              <a:t>Mostly Students &amp; Pupils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https://jodel.com/assets/img/en/teaser-demo-iphone.png">
            <a:extLst>
              <a:ext uri="{FF2B5EF4-FFF2-40B4-BE49-F238E27FC236}">
                <a16:creationId xmlns:a16="http://schemas.microsoft.com/office/drawing/2014/main" id="{2141BFC3-55D9-4271-8196-64D620FF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84" y="110330"/>
            <a:ext cx="3102988" cy="63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8282179" y="1005566"/>
            <a:ext cx="3420957" cy="369332"/>
            <a:chOff x="8282179" y="1064828"/>
            <a:chExt cx="3420957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2D98B3-6988-4A24-85D1-D86D08831F0B}"/>
                </a:ext>
              </a:extLst>
            </p:cNvPr>
            <p:cNvSpPr/>
            <p:nvPr/>
          </p:nvSpPr>
          <p:spPr bwMode="auto">
            <a:xfrm>
              <a:off x="8282179" y="1113147"/>
              <a:ext cx="797668" cy="3210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91080D2-7B62-4E21-B31D-7AC1F702DC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79847" y="1273654"/>
              <a:ext cx="1254449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E82B0F-1D3D-4578-8516-D0B9E406F607}"/>
                </a:ext>
              </a:extLst>
            </p:cNvPr>
            <p:cNvSpPr txBox="1"/>
            <p:nvPr/>
          </p:nvSpPr>
          <p:spPr>
            <a:xfrm>
              <a:off x="10405986" y="1064828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C</a:t>
              </a:r>
              <a:r>
                <a:rPr lang="en-DE" sz="1800" b="1" dirty="0"/>
                <a:t>o</a:t>
              </a:r>
              <a:r>
                <a:rPr lang="de-DE" sz="1800" b="1" dirty="0"/>
                <a:t>m</a:t>
              </a:r>
              <a:r>
                <a:rPr lang="en-DE" sz="1800" b="1" dirty="0"/>
                <a:t>m</a:t>
              </a:r>
              <a:r>
                <a:rPr lang="de-DE" sz="1800" b="1" dirty="0"/>
                <a:t>u</a:t>
              </a:r>
              <a:r>
                <a:rPr lang="en-DE" sz="1800" b="1" dirty="0"/>
                <a:t>n</a:t>
              </a:r>
              <a:r>
                <a:rPr lang="de-DE" sz="1800" b="1" dirty="0"/>
                <a:t>i</a:t>
              </a:r>
              <a:r>
                <a:rPr lang="en-DE" sz="1800" b="1" dirty="0"/>
                <a:t>t</a:t>
              </a:r>
              <a:r>
                <a:rPr lang="de-DE" sz="1800" b="1" dirty="0"/>
                <a:t>y</a:t>
              </a:r>
              <a:endParaRPr lang="en-DE" sz="18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01918" y="1367745"/>
            <a:ext cx="3445397" cy="369332"/>
            <a:chOff x="7601918" y="1401609"/>
            <a:chExt cx="3445397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33613-94F8-4D40-B8FB-E6829B36D9C8}"/>
                </a:ext>
              </a:extLst>
            </p:cNvPr>
            <p:cNvSpPr/>
            <p:nvPr/>
          </p:nvSpPr>
          <p:spPr bwMode="auto">
            <a:xfrm>
              <a:off x="7601918" y="1408221"/>
              <a:ext cx="2149138" cy="3210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4E4ED6-CACC-4480-9115-4C36B2E0E80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60109" y="1568727"/>
              <a:ext cx="574187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58354A-62C6-438E-9BC6-E8AF413A0039}"/>
                </a:ext>
              </a:extLst>
            </p:cNvPr>
            <p:cNvSpPr txBox="1"/>
            <p:nvPr/>
          </p:nvSpPr>
          <p:spPr>
            <a:xfrm>
              <a:off x="10405986" y="1401609"/>
              <a:ext cx="641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F</a:t>
              </a:r>
              <a:r>
                <a:rPr lang="en-DE" sz="1800" b="1" dirty="0"/>
                <a:t>e</a:t>
              </a:r>
              <a:r>
                <a:rPr lang="de-DE" sz="1800" b="1" dirty="0"/>
                <a:t>e</a:t>
              </a:r>
              <a:r>
                <a:rPr lang="en-DE" sz="1800" b="1" dirty="0"/>
                <a:t>d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06845" y="1781689"/>
            <a:ext cx="4138143" cy="999754"/>
            <a:chOff x="7306845" y="1781689"/>
            <a:chExt cx="4138143" cy="9997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CD9C76-1A8A-4EF8-AF57-31F02A3C4C8D}"/>
                </a:ext>
              </a:extLst>
            </p:cNvPr>
            <p:cNvSpPr/>
            <p:nvPr/>
          </p:nvSpPr>
          <p:spPr bwMode="auto">
            <a:xfrm>
              <a:off x="7306845" y="1781689"/>
              <a:ext cx="2706858" cy="999754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AB9710-5FBD-4F69-8FF6-A751E955A61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047202" y="2294911"/>
              <a:ext cx="251622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52ADDE-BFD4-4CB0-BB3D-FBAD55FC561A}"/>
                </a:ext>
              </a:extLst>
            </p:cNvPr>
            <p:cNvSpPr txBox="1"/>
            <p:nvPr/>
          </p:nvSpPr>
          <p:spPr>
            <a:xfrm>
              <a:off x="10405986" y="1971745"/>
              <a:ext cx="1039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a</a:t>
              </a:r>
              <a:r>
                <a:rPr lang="en-DE" sz="1800" b="1" dirty="0"/>
                <a:t> “J</a:t>
              </a:r>
              <a:r>
                <a:rPr lang="de-DE" sz="1800" b="1" dirty="0"/>
                <a:t>o</a:t>
              </a:r>
              <a:r>
                <a:rPr lang="en-DE" sz="1800" b="1" dirty="0"/>
                <a:t>d</a:t>
              </a:r>
              <a:r>
                <a:rPr lang="de-DE" sz="1800" b="1" dirty="0"/>
                <a:t>e</a:t>
              </a:r>
              <a:r>
                <a:rPr lang="en-DE" sz="1800" b="1" dirty="0"/>
                <a:t>l”</a:t>
              </a:r>
            </a:p>
            <a:p>
              <a:r>
                <a:rPr lang="en-DE" sz="1800" b="1" dirty="0"/>
                <a:t>(</a:t>
              </a:r>
              <a:r>
                <a:rPr lang="de-DE" sz="1800" b="1" dirty="0"/>
                <a:t>t</a:t>
              </a:r>
              <a:r>
                <a:rPr lang="en-DE" sz="1800" b="1" dirty="0"/>
                <a:t>h</a:t>
              </a:r>
              <a:r>
                <a:rPr lang="de-DE" sz="1800" b="1" dirty="0"/>
                <a:t>r</a:t>
              </a:r>
              <a:r>
                <a:rPr lang="en-DE" sz="1800" b="1" dirty="0"/>
                <a:t>e</a:t>
              </a:r>
              <a:r>
                <a:rPr lang="de-DE" sz="1800" b="1" dirty="0"/>
                <a:t>a</a:t>
              </a:r>
              <a:r>
                <a:rPr lang="en-DE" sz="1800" b="1" dirty="0"/>
                <a:t>d)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585686" y="4247515"/>
            <a:ext cx="2556673" cy="739302"/>
            <a:chOff x="9585686" y="4247515"/>
            <a:chExt cx="2556673" cy="73930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61CF4E-5540-4B68-A4EB-4ECF1EC73071}"/>
                </a:ext>
              </a:extLst>
            </p:cNvPr>
            <p:cNvSpPr/>
            <p:nvPr/>
          </p:nvSpPr>
          <p:spPr bwMode="auto">
            <a:xfrm>
              <a:off x="9585686" y="4247515"/>
              <a:ext cx="440649" cy="73930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CE58C7-F178-4A06-A4A3-0699D68538AD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>
              <a:off x="10026335" y="4617166"/>
              <a:ext cx="30796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7F7990-AB12-47F7-954D-CE7B12A0A269}"/>
                </a:ext>
              </a:extLst>
            </p:cNvPr>
            <p:cNvSpPr txBox="1"/>
            <p:nvPr/>
          </p:nvSpPr>
          <p:spPr>
            <a:xfrm>
              <a:off x="10405986" y="4340486"/>
              <a:ext cx="1736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800" b="1" dirty="0"/>
                <a:t>U</a:t>
              </a:r>
              <a:r>
                <a:rPr lang="en-DE" sz="1800" b="1" dirty="0"/>
                <a:t>p-/</a:t>
              </a:r>
              <a:r>
                <a:rPr lang="de-DE" sz="1800" b="1" dirty="0"/>
                <a:t>D</a:t>
              </a:r>
              <a:r>
                <a:rPr lang="en-DE" sz="1800" b="1" dirty="0" err="1"/>
                <a:t>ownvote</a:t>
              </a:r>
              <a:endParaRPr lang="en-DE" sz="1800" b="1" dirty="0"/>
            </a:p>
            <a:p>
              <a:pPr algn="l"/>
              <a:r>
                <a:rPr lang="en-DE" sz="1800" b="1" dirty="0"/>
                <a:t>&amp; “Karma”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42679" y="1566205"/>
            <a:ext cx="6364028" cy="1734207"/>
            <a:chOff x="3042679" y="1566205"/>
            <a:chExt cx="6364028" cy="1734207"/>
          </a:xfrm>
        </p:grpSpPr>
        <p:sp>
          <p:nvSpPr>
            <p:cNvPr id="52" name="Rounded Rectangle 51"/>
            <p:cNvSpPr/>
            <p:nvPr/>
          </p:nvSpPr>
          <p:spPr>
            <a:xfrm>
              <a:off x="3042679" y="1566205"/>
              <a:ext cx="5657193" cy="173420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Related Work often uses e.g.</a:t>
              </a:r>
            </a:p>
            <a:p>
              <a:pPr algn="ctr"/>
              <a:r>
                <a:rPr lang="en-US" sz="2800" i="1" dirty="0" smtClean="0"/>
                <a:t>Twitter</a:t>
              </a:r>
              <a:r>
                <a:rPr lang="en-US" sz="2800" dirty="0" smtClean="0"/>
                <a:t> or </a:t>
              </a:r>
              <a:r>
                <a:rPr lang="en-US" sz="2800" i="1" dirty="0" smtClean="0"/>
                <a:t>Google News </a:t>
              </a:r>
              <a:r>
                <a:rPr lang="en-US" sz="2800" dirty="0" smtClean="0"/>
                <a:t>Corpus</a:t>
              </a:r>
              <a:endParaRPr lang="en-US" sz="2800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507" y="1881995"/>
              <a:ext cx="1219200" cy="121920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254120" y="3458834"/>
            <a:ext cx="6445752" cy="1734207"/>
            <a:chOff x="2254120" y="3458834"/>
            <a:chExt cx="6445752" cy="1734207"/>
          </a:xfrm>
        </p:grpSpPr>
        <p:sp>
          <p:nvSpPr>
            <p:cNvPr id="53" name="Rounded Rectangle 52"/>
            <p:cNvSpPr/>
            <p:nvPr/>
          </p:nvSpPr>
          <p:spPr>
            <a:xfrm>
              <a:off x="3042679" y="3458834"/>
              <a:ext cx="5657193" cy="173420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Jodel</a:t>
              </a:r>
              <a:r>
                <a:rPr lang="en-US" sz="2800" dirty="0" smtClean="0"/>
                <a:t> presumably is </a:t>
              </a:r>
              <a:r>
                <a:rPr lang="en-US" sz="2800" b="1" dirty="0" smtClean="0"/>
                <a:t>chattier</a:t>
              </a:r>
            </a:p>
            <a:p>
              <a:pPr algn="ctr"/>
              <a:r>
                <a:rPr lang="en-US" sz="2800" dirty="0" err="1" smtClean="0"/>
                <a:t>Jodel</a:t>
              </a:r>
              <a:r>
                <a:rPr lang="en-US" sz="2800" dirty="0" smtClean="0"/>
                <a:t> presumably is </a:t>
              </a:r>
              <a:r>
                <a:rPr lang="en-US" sz="2800" b="1" dirty="0" smtClean="0"/>
                <a:t>more open</a:t>
              </a:r>
              <a:endParaRPr lang="en-US" sz="2800" b="1" dirty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120" y="3767617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9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Used </a:t>
            </a:r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Ground truth</a:t>
            </a:r>
            <a:r>
              <a:rPr lang="en-US" dirty="0" smtClean="0"/>
              <a:t> information from operator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10/2014 until 08/2017</a:t>
            </a:r>
          </a:p>
          <a:p>
            <a:r>
              <a:rPr lang="en-US" dirty="0" smtClean="0"/>
              <a:t>Factsheet</a:t>
            </a:r>
            <a:endParaRPr lang="en-DE" dirty="0" smtClean="0"/>
          </a:p>
          <a:p>
            <a:endParaRPr lang="en-DE" dirty="0"/>
          </a:p>
          <a:p>
            <a:endParaRPr lang="en-DE" dirty="0" smtClean="0"/>
          </a:p>
          <a:p>
            <a:endParaRPr lang="en-DE" dirty="0"/>
          </a:p>
          <a:p>
            <a:r>
              <a:rPr lang="en-DE" b="1" dirty="0" smtClean="0"/>
              <a:t>Remap skin-color</a:t>
            </a:r>
            <a:r>
              <a:rPr lang="en-DE" dirty="0" smtClean="0"/>
              <a:t> modifier to the neuter</a:t>
            </a:r>
          </a:p>
          <a:p>
            <a:r>
              <a:rPr lang="en-DE" dirty="0" smtClean="0"/>
              <a:t>(Skin color sematics is a different story, yet interesting)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32703"/>
              </p:ext>
            </p:extLst>
          </p:nvPr>
        </p:nvGraphicFramePr>
        <p:xfrm>
          <a:off x="1154970" y="3627543"/>
          <a:ext cx="59571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588">
                  <a:extLst>
                    <a:ext uri="{9D8B030D-6E8A-4147-A177-3AD203B41FA5}">
                      <a16:colId xmlns:a16="http://schemas.microsoft.com/office/drawing/2014/main" val="2358119314"/>
                    </a:ext>
                  </a:extLst>
                </a:gridCol>
                <a:gridCol w="2978588">
                  <a:extLst>
                    <a:ext uri="{9D8B030D-6E8A-4147-A177-3AD203B41FA5}">
                      <a16:colId xmlns:a16="http://schemas.microsoft.com/office/drawing/2014/main" val="895927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7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Used Document Sentences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~42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2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Sentences with </a:t>
                      </a:r>
                      <a:r>
                        <a:rPr lang="en-US" dirty="0" err="1" smtClean="0"/>
                        <a:t>Emojis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~11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69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Unique Emoji w/o skin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07629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515879" y="2267087"/>
            <a:ext cx="6266793" cy="1734207"/>
            <a:chOff x="3042679" y="1566205"/>
            <a:chExt cx="6266793" cy="1734207"/>
          </a:xfrm>
        </p:grpSpPr>
        <p:sp>
          <p:nvSpPr>
            <p:cNvPr id="10" name="Rounded Rectangle 9"/>
            <p:cNvSpPr/>
            <p:nvPr/>
          </p:nvSpPr>
          <p:spPr>
            <a:xfrm>
              <a:off x="3042679" y="1566205"/>
              <a:ext cx="5657193" cy="173420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Timespan of data does </a:t>
              </a:r>
            </a:p>
            <a:p>
              <a:pPr algn="ctr"/>
              <a:r>
                <a:rPr lang="en-US" sz="2800" b="1" dirty="0" smtClean="0"/>
                <a:t>include </a:t>
              </a:r>
              <a:r>
                <a:rPr lang="en-DE" sz="2800" b="1" dirty="0" smtClean="0"/>
                <a:t>up to E</a:t>
              </a:r>
              <a:r>
                <a:rPr lang="en-US" sz="2800" b="1" dirty="0" err="1" smtClean="0"/>
                <a:t>moji</a:t>
              </a:r>
              <a:r>
                <a:rPr lang="en-DE" sz="2800" b="1" dirty="0" smtClean="0"/>
                <a:t> 5.0</a:t>
              </a:r>
              <a:endParaRPr lang="en-US" sz="2800" b="1" dirty="0" smtClean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272" y="1823708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Embedding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</a:p>
          <a:p>
            <a:pPr lvl="1"/>
            <a:r>
              <a:rPr lang="en-US" dirty="0" smtClean="0"/>
              <a:t>Map input </a:t>
            </a:r>
            <a:r>
              <a:rPr lang="en-US" b="1" dirty="0" smtClean="0"/>
              <a:t>words into </a:t>
            </a:r>
            <a:r>
              <a:rPr lang="en-US" dirty="0" smtClean="0"/>
              <a:t>n-dimensional </a:t>
            </a:r>
            <a:r>
              <a:rPr lang="en-US" b="1" dirty="0" smtClean="0"/>
              <a:t>vector space</a:t>
            </a:r>
          </a:p>
          <a:p>
            <a:pPr lvl="1"/>
            <a:r>
              <a:rPr lang="en-US" dirty="0" smtClean="0"/>
              <a:t>According to </a:t>
            </a:r>
            <a:r>
              <a:rPr lang="en-US" b="1" dirty="0" smtClean="0"/>
              <a:t>simultaneous occurrences</a:t>
            </a:r>
          </a:p>
          <a:p>
            <a:pPr lvl="1"/>
            <a:r>
              <a:rPr lang="en-US" dirty="0" smtClean="0"/>
              <a:t>Often together occurring words have lower distance in vector space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DE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Sema</a:t>
            </a:r>
            <a:r>
              <a:rPr lang="en-DE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tic) Association</a:t>
            </a:r>
            <a:endParaRPr lang="en-US" dirty="0" smtClean="0"/>
          </a:p>
          <a:p>
            <a:r>
              <a:rPr lang="en-US" dirty="0" smtClean="0"/>
              <a:t>Use off the shelf </a:t>
            </a:r>
            <a:r>
              <a:rPr lang="en-US" b="1" dirty="0" smtClean="0"/>
              <a:t>Word2Vec</a:t>
            </a:r>
            <a:r>
              <a:rPr lang="en-DE" dirty="0" smtClean="0"/>
              <a:t> (gensim)</a:t>
            </a:r>
            <a:endParaRPr lang="en-US" dirty="0" smtClean="0"/>
          </a:p>
          <a:p>
            <a:r>
              <a:rPr lang="en-US" dirty="0" smtClean="0"/>
              <a:t>Default parameters </a:t>
            </a:r>
            <a:r>
              <a:rPr lang="en-DE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CBOW</a:t>
            </a:r>
            <a:r>
              <a:rPr lang="en-US" dirty="0" smtClean="0"/>
              <a:t>, window</a:t>
            </a:r>
            <a:r>
              <a:rPr lang="en-DE" dirty="0" smtClean="0"/>
              <a:t>=</a:t>
            </a:r>
            <a:r>
              <a:rPr lang="en-US" dirty="0" smtClean="0"/>
              <a:t>complete message</a:t>
            </a:r>
            <a:endParaRPr lang="en-DE" dirty="0" smtClean="0"/>
          </a:p>
          <a:p>
            <a:r>
              <a:rPr lang="en-DE" b="1" dirty="0" smtClean="0"/>
              <a:t>N=300</a:t>
            </a:r>
            <a:r>
              <a:rPr lang="en-DE" dirty="0" smtClean="0"/>
              <a:t> dimensions</a:t>
            </a:r>
            <a:endParaRPr lang="en-US" dirty="0" smtClean="0"/>
          </a:p>
          <a:p>
            <a:r>
              <a:rPr lang="en-US" dirty="0" smtClean="0"/>
              <a:t>Trained </a:t>
            </a:r>
            <a:r>
              <a:rPr lang="en-US" b="1" dirty="0" smtClean="0"/>
              <a:t>epochs</a:t>
            </a:r>
            <a:r>
              <a:rPr lang="en-US" dirty="0" smtClean="0"/>
              <a:t> of used model: </a:t>
            </a:r>
            <a:r>
              <a:rPr lang="en-US" b="1" dirty="0" smtClean="0"/>
              <a:t>30</a:t>
            </a:r>
            <a:r>
              <a:rPr lang="en-US" dirty="0" smtClean="0"/>
              <a:t> (we looked into others as well)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38541" y="3985923"/>
            <a:ext cx="6777565" cy="1734207"/>
            <a:chOff x="1833033" y="3574796"/>
            <a:chExt cx="6777565" cy="1734207"/>
          </a:xfrm>
        </p:grpSpPr>
        <p:sp>
          <p:nvSpPr>
            <p:cNvPr id="6" name="Rounded Rectangle 5"/>
            <p:cNvSpPr/>
            <p:nvPr/>
          </p:nvSpPr>
          <p:spPr>
            <a:xfrm>
              <a:off x="2493433" y="3574796"/>
              <a:ext cx="6117165" cy="173420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Yes</a:t>
              </a:r>
              <a:r>
                <a:rPr lang="en-US" sz="2800" dirty="0" smtClean="0"/>
                <a:t>, there are.</a:t>
              </a:r>
            </a:p>
            <a:p>
              <a:pPr algn="ctr"/>
              <a:r>
                <a:rPr lang="en-US" sz="2800" dirty="0" smtClean="0"/>
                <a:t>Word2Vec works sufficiently well.</a:t>
              </a:r>
            </a:p>
            <a:p>
              <a:pPr algn="ctr"/>
              <a:r>
                <a:rPr lang="en-US" sz="2800" dirty="0" smtClean="0"/>
                <a:t>(for now)</a:t>
              </a:r>
              <a:endParaRPr lang="en-US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033" y="3864504"/>
              <a:ext cx="1219200" cy="12192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98940" y="2104533"/>
            <a:ext cx="6674791" cy="1734207"/>
            <a:chOff x="4532854" y="1646238"/>
            <a:chExt cx="6674791" cy="1734207"/>
          </a:xfrm>
        </p:grpSpPr>
        <p:sp>
          <p:nvSpPr>
            <p:cNvPr id="7" name="Rounded Rectangle 6"/>
            <p:cNvSpPr/>
            <p:nvPr/>
          </p:nvSpPr>
          <p:spPr>
            <a:xfrm>
              <a:off x="4532854" y="1646238"/>
              <a:ext cx="6117166" cy="173420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But aren’t there </a:t>
              </a:r>
              <a:r>
                <a:rPr lang="en-US" sz="2800" i="1" dirty="0" smtClean="0"/>
                <a:t>newer</a:t>
              </a:r>
              <a:r>
                <a:rPr lang="en-US" sz="2800" dirty="0" smtClean="0"/>
                <a:t> </a:t>
              </a:r>
            </a:p>
            <a:p>
              <a:pPr algn="ctr"/>
              <a:r>
                <a:rPr lang="en-US" sz="2800" dirty="0" smtClean="0"/>
                <a:t>and </a:t>
              </a:r>
              <a:r>
                <a:rPr lang="en-US" sz="2800" i="1" dirty="0" smtClean="0"/>
                <a:t>better</a:t>
              </a:r>
              <a:r>
                <a:rPr lang="en-US" sz="2800" dirty="0" smtClean="0"/>
                <a:t> methods?</a:t>
              </a:r>
              <a:endParaRPr lang="en-US" sz="28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445" y="1948191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9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Emoji 2 Emoji - </a:t>
            </a:r>
            <a:r>
              <a:rPr lang="en-US" dirty="0" err="1" smtClean="0"/>
              <a:t>tSNE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t-Distributed Stochastic Neighbor Embedding</a:t>
            </a:r>
          </a:p>
          <a:p>
            <a:pPr lvl="1"/>
            <a:r>
              <a:rPr lang="en-US" dirty="0" smtClean="0"/>
              <a:t>Reduction of high-dimensional data</a:t>
            </a:r>
          </a:p>
          <a:p>
            <a:r>
              <a:rPr lang="en-US" b="1" dirty="0" smtClean="0"/>
              <a:t>Ambiguous</a:t>
            </a:r>
            <a:r>
              <a:rPr lang="en-US" dirty="0" smtClean="0"/>
              <a:t> (projection base</a:t>
            </a:r>
            <a:r>
              <a:rPr lang="en-DE" dirty="0" smtClean="0"/>
              <a:t>d</a:t>
            </a:r>
            <a:r>
              <a:rPr lang="en-US" dirty="0" smtClean="0"/>
              <a:t> on random seed)</a:t>
            </a:r>
          </a:p>
          <a:p>
            <a:r>
              <a:rPr lang="en-US" dirty="0" smtClean="0"/>
              <a:t>Provides first hints, </a:t>
            </a:r>
            <a:r>
              <a:rPr lang="en-US" i="1" dirty="0" smtClean="0"/>
              <a:t>may</a:t>
            </a:r>
            <a:r>
              <a:rPr lang="en-US" dirty="0" smtClean="0"/>
              <a:t> result in false interpretation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4356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E013-B407-4B7F-8E74-809EC2413C8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0" y="0"/>
            <a:ext cx="10955272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38767" y="2205567"/>
            <a:ext cx="2040466" cy="15324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0667" y="3877733"/>
            <a:ext cx="2040466" cy="1536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0667" y="594783"/>
            <a:ext cx="2040466" cy="1536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77199" y="1805516"/>
            <a:ext cx="3348567" cy="24362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94400" y="3941234"/>
            <a:ext cx="1634067" cy="13123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45415" y="2628901"/>
            <a:ext cx="1388534" cy="13123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8864" y="31751"/>
            <a:ext cx="922869" cy="9588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30800" y="2959100"/>
            <a:ext cx="1634067" cy="1126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266017" y="2417963"/>
            <a:ext cx="6314016" cy="1734207"/>
            <a:chOff x="3266017" y="2286072"/>
            <a:chExt cx="6314016" cy="1734207"/>
          </a:xfrm>
        </p:grpSpPr>
        <p:sp>
          <p:nvSpPr>
            <p:cNvPr id="18" name="Rounded Rectangle 17"/>
            <p:cNvSpPr/>
            <p:nvPr/>
          </p:nvSpPr>
          <p:spPr>
            <a:xfrm>
              <a:off x="3266017" y="2286072"/>
              <a:ext cx="6117165" cy="173420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We can spot </a:t>
              </a:r>
              <a:r>
                <a:rPr lang="en-US" sz="2800" b="1" dirty="0" smtClean="0"/>
                <a:t>topic clusters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833" y="2596407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8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Emoji 2 Emoji </a:t>
            </a:r>
            <a:r>
              <a:rPr lang="en-DE" dirty="0" smtClean="0"/>
              <a:t>–</a:t>
            </a:r>
            <a:r>
              <a:rPr lang="en-US" dirty="0" smtClean="0"/>
              <a:t> Top 10 Similarity*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2430" y="6442829"/>
            <a:ext cx="4584011" cy="47889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 smtClean="0"/>
              <a:t>*smallest vector space cosine distance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57993"/>
              </p:ext>
            </p:extLst>
          </p:nvPr>
        </p:nvGraphicFramePr>
        <p:xfrm>
          <a:off x="949454" y="1604826"/>
          <a:ext cx="9989001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790">
                  <a:extLst>
                    <a:ext uri="{9D8B030D-6E8A-4147-A177-3AD203B41FA5}">
                      <a16:colId xmlns:a16="http://schemas.microsoft.com/office/drawing/2014/main" val="2022096506"/>
                    </a:ext>
                  </a:extLst>
                </a:gridCol>
                <a:gridCol w="901521">
                  <a:extLst>
                    <a:ext uri="{9D8B030D-6E8A-4147-A177-3AD203B41FA5}">
                      <a16:colId xmlns:a16="http://schemas.microsoft.com/office/drawing/2014/main" val="1829836446"/>
                    </a:ext>
                  </a:extLst>
                </a:gridCol>
                <a:gridCol w="905814">
                  <a:extLst>
                    <a:ext uri="{9D8B030D-6E8A-4147-A177-3AD203B41FA5}">
                      <a16:colId xmlns:a16="http://schemas.microsoft.com/office/drawing/2014/main" val="1024690196"/>
                    </a:ext>
                  </a:extLst>
                </a:gridCol>
                <a:gridCol w="897228">
                  <a:extLst>
                    <a:ext uri="{9D8B030D-6E8A-4147-A177-3AD203B41FA5}">
                      <a16:colId xmlns:a16="http://schemas.microsoft.com/office/drawing/2014/main" val="3307517058"/>
                    </a:ext>
                  </a:extLst>
                </a:gridCol>
                <a:gridCol w="905814">
                  <a:extLst>
                    <a:ext uri="{9D8B030D-6E8A-4147-A177-3AD203B41FA5}">
                      <a16:colId xmlns:a16="http://schemas.microsoft.com/office/drawing/2014/main" val="371013410"/>
                    </a:ext>
                  </a:extLst>
                </a:gridCol>
                <a:gridCol w="905814">
                  <a:extLst>
                    <a:ext uri="{9D8B030D-6E8A-4147-A177-3AD203B41FA5}">
                      <a16:colId xmlns:a16="http://schemas.microsoft.com/office/drawing/2014/main" val="3737094509"/>
                    </a:ext>
                  </a:extLst>
                </a:gridCol>
                <a:gridCol w="897229">
                  <a:extLst>
                    <a:ext uri="{9D8B030D-6E8A-4147-A177-3AD203B41FA5}">
                      <a16:colId xmlns:a16="http://schemas.microsoft.com/office/drawing/2014/main" val="2384676280"/>
                    </a:ext>
                  </a:extLst>
                </a:gridCol>
                <a:gridCol w="901521">
                  <a:extLst>
                    <a:ext uri="{9D8B030D-6E8A-4147-A177-3AD203B41FA5}">
                      <a16:colId xmlns:a16="http://schemas.microsoft.com/office/drawing/2014/main" val="2122117771"/>
                    </a:ext>
                  </a:extLst>
                </a:gridCol>
                <a:gridCol w="901521">
                  <a:extLst>
                    <a:ext uri="{9D8B030D-6E8A-4147-A177-3AD203B41FA5}">
                      <a16:colId xmlns:a16="http://schemas.microsoft.com/office/drawing/2014/main" val="536761162"/>
                    </a:ext>
                  </a:extLst>
                </a:gridCol>
                <a:gridCol w="888642">
                  <a:extLst>
                    <a:ext uri="{9D8B030D-6E8A-4147-A177-3AD203B41FA5}">
                      <a16:colId xmlns:a16="http://schemas.microsoft.com/office/drawing/2014/main" val="3161053730"/>
                    </a:ext>
                  </a:extLst>
                </a:gridCol>
                <a:gridCol w="910107">
                  <a:extLst>
                    <a:ext uri="{9D8B030D-6E8A-4147-A177-3AD203B41FA5}">
                      <a16:colId xmlns:a16="http://schemas.microsoft.com/office/drawing/2014/main" val="184631136"/>
                    </a:ext>
                  </a:extLst>
                </a:gridCol>
              </a:tblGrid>
              <a:tr h="6934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Emoji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083194"/>
                  </a:ext>
                </a:extLst>
              </a:tr>
              <a:tr h="693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98558"/>
                  </a:ext>
                </a:extLst>
              </a:tr>
              <a:tr h="693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40437"/>
                  </a:ext>
                </a:extLst>
              </a:tr>
              <a:tr h="693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037366"/>
                  </a:ext>
                </a:extLst>
              </a:tr>
              <a:tr h="693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27825"/>
                  </a:ext>
                </a:extLst>
              </a:tr>
              <a:tr h="693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6573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64" y="2277066"/>
            <a:ext cx="694263" cy="6942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35470" y="2295794"/>
            <a:ext cx="8784530" cy="708538"/>
            <a:chOff x="2035470" y="2295794"/>
            <a:chExt cx="8784530" cy="7085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470" y="2305038"/>
              <a:ext cx="699294" cy="6992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4772" y="2342218"/>
              <a:ext cx="657760" cy="6577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46278" y="2311972"/>
              <a:ext cx="652545" cy="65254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76136" y="2332699"/>
              <a:ext cx="652545" cy="6525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70974" y="2321145"/>
              <a:ext cx="668103" cy="6681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1694" y="2323287"/>
              <a:ext cx="652727" cy="6527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37448" y="2295794"/>
              <a:ext cx="668723" cy="6687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8373" y="2321567"/>
              <a:ext cx="665427" cy="66542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59250" y="2319218"/>
              <a:ext cx="656437" cy="6564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7889" y="2319218"/>
              <a:ext cx="652111" cy="65211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0" y="2976140"/>
            <a:ext cx="660390" cy="660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4823" y="2948974"/>
            <a:ext cx="8738519" cy="718084"/>
            <a:chOff x="2074823" y="2948974"/>
            <a:chExt cx="8738519" cy="71808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823" y="3006668"/>
              <a:ext cx="660390" cy="66039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637" y="2954800"/>
              <a:ext cx="660390" cy="66039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582" y="3005519"/>
              <a:ext cx="660390" cy="66039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471" y="2994077"/>
              <a:ext cx="660390" cy="66039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173" y="3000178"/>
              <a:ext cx="660390" cy="66039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069" y="2965469"/>
              <a:ext cx="660390" cy="66039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669" y="2965676"/>
              <a:ext cx="660390" cy="66039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68" y="2948974"/>
              <a:ext cx="660390" cy="66039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250" y="2961136"/>
              <a:ext cx="660390" cy="66039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2952" y="2972513"/>
              <a:ext cx="660390" cy="66039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4" y="3669175"/>
            <a:ext cx="705530" cy="7055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47960" y="3681572"/>
            <a:ext cx="8794359" cy="751247"/>
            <a:chOff x="2047960" y="3641156"/>
            <a:chExt cx="8794359" cy="75124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960" y="3641156"/>
              <a:ext cx="705530" cy="70553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553" y="3643511"/>
              <a:ext cx="705530" cy="70553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438" y="3641266"/>
              <a:ext cx="705530" cy="70553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151" y="3643665"/>
              <a:ext cx="705530" cy="70553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006" y="3645097"/>
              <a:ext cx="705530" cy="70553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965" y="3646236"/>
              <a:ext cx="705530" cy="70553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623" y="3641266"/>
              <a:ext cx="705530" cy="70553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746" y="3641266"/>
              <a:ext cx="705530" cy="70553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160" y="3643474"/>
              <a:ext cx="705530" cy="70553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6789" y="3686873"/>
              <a:ext cx="705530" cy="70553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51" y="4370835"/>
            <a:ext cx="675029" cy="6750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40835" y="4373283"/>
            <a:ext cx="8813876" cy="724461"/>
            <a:chOff x="2040835" y="4373283"/>
            <a:chExt cx="8813876" cy="72446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835" y="4395012"/>
              <a:ext cx="675029" cy="67502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806" y="4380939"/>
              <a:ext cx="675029" cy="67502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26" y="4399906"/>
              <a:ext cx="675029" cy="67502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751" y="4387376"/>
              <a:ext cx="675029" cy="67502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417" y="4395012"/>
              <a:ext cx="675029" cy="67502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694" y="4388290"/>
              <a:ext cx="675029" cy="67502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24" y="4422715"/>
              <a:ext cx="675029" cy="67502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948" y="4377108"/>
              <a:ext cx="675029" cy="67502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315" y="4395246"/>
              <a:ext cx="675029" cy="67502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9682" y="4373283"/>
              <a:ext cx="675029" cy="675029"/>
            </a:xfrm>
            <a:prstGeom prst="rect">
              <a:avLst/>
            </a:prstGeom>
          </p:spPr>
        </p:pic>
      </p:grpSp>
      <p:sp>
        <p:nvSpPr>
          <p:cNvPr id="64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A6E013-B407-4B7F-8E74-809EC2413C8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0" y="5057352"/>
            <a:ext cx="681631" cy="6816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50680" y="5054716"/>
            <a:ext cx="8779689" cy="701663"/>
            <a:chOff x="2050680" y="5054716"/>
            <a:chExt cx="8779689" cy="7016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680" y="5061020"/>
              <a:ext cx="681631" cy="68163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151" y="5063093"/>
              <a:ext cx="681631" cy="68163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912" y="5069688"/>
              <a:ext cx="681631" cy="68163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922" y="5060616"/>
              <a:ext cx="681631" cy="68163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8" y="5054716"/>
              <a:ext cx="681631" cy="68163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738" y="5067455"/>
              <a:ext cx="681631" cy="68163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462" y="5070500"/>
              <a:ext cx="681631" cy="68163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807" y="5057351"/>
              <a:ext cx="681631" cy="68163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407" y="5074748"/>
              <a:ext cx="681631" cy="68163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286" y="5055564"/>
              <a:ext cx="681631" cy="68163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266017" y="2417963"/>
            <a:ext cx="6117165" cy="1734207"/>
            <a:chOff x="3266017" y="2417963"/>
            <a:chExt cx="6117165" cy="1734207"/>
          </a:xfrm>
        </p:grpSpPr>
        <p:sp>
          <p:nvSpPr>
            <p:cNvPr id="78" name="Rounded Rectangle 77"/>
            <p:cNvSpPr/>
            <p:nvPr/>
          </p:nvSpPr>
          <p:spPr>
            <a:xfrm>
              <a:off x="3266017" y="2417963"/>
              <a:ext cx="6117165" cy="173420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2800" dirty="0" smtClean="0"/>
                <a:t>We can explain lots </a:t>
              </a:r>
            </a:p>
            <a:p>
              <a:pPr algn="ctr"/>
              <a:r>
                <a:rPr lang="en-DE" sz="2800" dirty="0" smtClean="0"/>
                <a:t>of associations</a:t>
              </a:r>
              <a:endParaRPr lang="en-US" sz="2800" b="1" dirty="0" smtClean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846" y="2655833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33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1692</Words>
  <Application>Microsoft Office PowerPoint</Application>
  <PresentationFormat>Widescreen</PresentationFormat>
  <Paragraphs>310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Wingdings</vt:lpstr>
      <vt:lpstr>Office Theme</vt:lpstr>
      <vt:lpstr>Word-Emoji Embeddings from large scale Messaging Data reflect real-world Semantic Associations of Expressive Icons</vt:lpstr>
      <vt:lpstr>Motivation</vt:lpstr>
      <vt:lpstr>Public JEED-1488 Dataset</vt:lpstr>
      <vt:lpstr>Jodel App</vt:lpstr>
      <vt:lpstr>Used Dataset</vt:lpstr>
      <vt:lpstr>Word Embedding Model</vt:lpstr>
      <vt:lpstr>Emoji 2 Emoji - tSNE</vt:lpstr>
      <vt:lpstr>PowerPoint Presentation</vt:lpstr>
      <vt:lpstr>Emoji 2 Emoji – Top 10 Similarity*</vt:lpstr>
      <vt:lpstr>Emoji 2 Text – Top 10 Similarity*</vt:lpstr>
      <vt:lpstr>Conclusions</vt:lpstr>
      <vt:lpstr>Backup Slides.</vt:lpstr>
      <vt:lpstr>Emoji 2 Emoji – Top 1 Emoji Group Confusion</vt:lpstr>
      <vt:lpstr>Text 2 Emoji  - ML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Word-Emoji Embeddings from large scale Messaging Data reflect real-world Semantic Associations of Expressive Icons</dc:title>
  <dc:creator>Helge Reelfs (reelfs@b-tu.de)</dc:creator>
  <cp:lastModifiedBy>Helge Reelfs</cp:lastModifiedBy>
  <cp:revision>140</cp:revision>
  <dcterms:created xsi:type="dcterms:W3CDTF">2020-06-06T17:44:25Z</dcterms:created>
  <dcterms:modified xsi:type="dcterms:W3CDTF">2020-06-18T06:41:01Z</dcterms:modified>
</cp:coreProperties>
</file>